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64" r:id="rId4"/>
    <p:sldId id="262" r:id="rId5"/>
    <p:sldId id="259" r:id="rId6"/>
    <p:sldId id="260" r:id="rId7"/>
    <p:sldId id="261" r:id="rId8"/>
    <p:sldId id="267" r:id="rId9"/>
    <p:sldId id="265" r:id="rId10"/>
    <p:sldId id="266" r:id="rId11"/>
    <p:sldId id="269" r:id="rId12"/>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716555-9F22-4AC2-8819-CC84DC1E5881}" v="42" dt="2025-07-15T21:53:52.6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7" autoAdjust="0"/>
    <p:restoredTop sz="77258" autoAdjust="0"/>
  </p:normalViewPr>
  <p:slideViewPr>
    <p:cSldViewPr snapToGrid="0">
      <p:cViewPr varScale="1">
        <p:scale>
          <a:sx n="94" d="100"/>
          <a:sy n="94" d="100"/>
        </p:scale>
        <p:origin x="88"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ram Zaki" userId="faff7b9fb836005d" providerId="LiveId" clId="{38716555-9F22-4AC2-8819-CC84DC1E5881}"/>
    <pc:docChg chg="modSld">
      <pc:chgData name="Akram Zaki" userId="faff7b9fb836005d" providerId="LiveId" clId="{38716555-9F22-4AC2-8819-CC84DC1E5881}" dt="2025-07-15T21:53:52.683" v="240" actId="20577"/>
      <pc:docMkLst>
        <pc:docMk/>
      </pc:docMkLst>
      <pc:sldChg chg="modNotesTx">
        <pc:chgData name="Akram Zaki" userId="faff7b9fb836005d" providerId="LiveId" clId="{38716555-9F22-4AC2-8819-CC84DC1E5881}" dt="2025-07-14T22:09:02.423" v="6" actId="20577"/>
        <pc:sldMkLst>
          <pc:docMk/>
          <pc:sldMk cId="879167584" sldId="259"/>
        </pc:sldMkLst>
      </pc:sldChg>
      <pc:sldChg chg="modNotesTx">
        <pc:chgData name="Akram Zaki" userId="faff7b9fb836005d" providerId="LiveId" clId="{38716555-9F22-4AC2-8819-CC84DC1E5881}" dt="2025-07-14T22:19:54.931" v="198" actId="20577"/>
        <pc:sldMkLst>
          <pc:docMk/>
          <pc:sldMk cId="3222214593" sldId="260"/>
        </pc:sldMkLst>
      </pc:sldChg>
      <pc:sldChg chg="modNotesTx">
        <pc:chgData name="Akram Zaki" userId="faff7b9fb836005d" providerId="LiveId" clId="{38716555-9F22-4AC2-8819-CC84DC1E5881}" dt="2025-07-14T22:11:51.431" v="16" actId="20577"/>
        <pc:sldMkLst>
          <pc:docMk/>
          <pc:sldMk cId="1621920191" sldId="264"/>
        </pc:sldMkLst>
      </pc:sldChg>
      <pc:sldChg chg="modSp">
        <pc:chgData name="Akram Zaki" userId="faff7b9fb836005d" providerId="LiveId" clId="{38716555-9F22-4AC2-8819-CC84DC1E5881}" dt="2025-07-15T21:53:52.683" v="240" actId="20577"/>
        <pc:sldMkLst>
          <pc:docMk/>
          <pc:sldMk cId="3705802555" sldId="266"/>
        </pc:sldMkLst>
        <pc:graphicFrameChg chg="mod">
          <ac:chgData name="Akram Zaki" userId="faff7b9fb836005d" providerId="LiveId" clId="{38716555-9F22-4AC2-8819-CC84DC1E5881}" dt="2025-07-15T21:53:52.683" v="240" actId="20577"/>
          <ac:graphicFrameMkLst>
            <pc:docMk/>
            <pc:sldMk cId="3705802555" sldId="266"/>
            <ac:graphicFrameMk id="7" creationId="{A3D02945-0ADD-3EAE-6CBF-F22B137FDF5A}"/>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731A25-94AB-4063-8A86-23176F3A261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8E01ED86-9B2A-4E5B-8B18-2D083B55E662}">
      <dgm:prSet custT="1"/>
      <dgm:spPr/>
      <dgm:t>
        <a:bodyPr/>
        <a:lstStyle/>
        <a:p>
          <a:r>
            <a:rPr lang="en-US" sz="1400" b="1" dirty="0"/>
            <a:t>Adoption Is a Journey, Not a Switch</a:t>
          </a:r>
        </a:p>
      </dgm:t>
    </dgm:pt>
    <dgm:pt modelId="{3F4570EC-1EA8-4C65-B6CF-5CDEE8C4E9B3}" type="parTrans" cxnId="{03FAAA64-BB42-41BF-88AA-F76D4CDA1981}">
      <dgm:prSet/>
      <dgm:spPr/>
      <dgm:t>
        <a:bodyPr/>
        <a:lstStyle/>
        <a:p>
          <a:endParaRPr lang="en-US"/>
        </a:p>
      </dgm:t>
    </dgm:pt>
    <dgm:pt modelId="{E011D519-4CAB-447D-B02D-0A407DE68BE0}" type="sibTrans" cxnId="{03FAAA64-BB42-41BF-88AA-F76D4CDA1981}">
      <dgm:prSet custT="1"/>
      <dgm:spPr/>
      <dgm:t>
        <a:bodyPr/>
        <a:lstStyle/>
        <a:p>
          <a:endParaRPr lang="en-NL"/>
        </a:p>
      </dgm:t>
    </dgm:pt>
    <dgm:pt modelId="{38A234EC-0381-44CF-B494-7AB7F412E8E4}">
      <dgm:prSet custT="1"/>
      <dgm:spPr/>
      <dgm:t>
        <a:bodyPr/>
        <a:lstStyle/>
        <a:p>
          <a:r>
            <a:rPr lang="en-US" sz="1400" b="1" dirty="0"/>
            <a:t>Copilot Is a Multiplier, Not a Replacement</a:t>
          </a:r>
        </a:p>
      </dgm:t>
    </dgm:pt>
    <dgm:pt modelId="{4E0CC0D2-EC81-4743-B8D5-6D78DD9BF1D6}" type="parTrans" cxnId="{A00C049B-26F9-4646-81FC-6D76FEC7319C}">
      <dgm:prSet/>
      <dgm:spPr/>
      <dgm:t>
        <a:bodyPr/>
        <a:lstStyle/>
        <a:p>
          <a:endParaRPr lang="en-NL"/>
        </a:p>
      </dgm:t>
    </dgm:pt>
    <dgm:pt modelId="{F516BCF8-97B2-4A41-9F92-B4D6B9090337}" type="sibTrans" cxnId="{A00C049B-26F9-4646-81FC-6D76FEC7319C}">
      <dgm:prSet/>
      <dgm:spPr/>
      <dgm:t>
        <a:bodyPr/>
        <a:lstStyle/>
        <a:p>
          <a:endParaRPr lang="en-NL"/>
        </a:p>
      </dgm:t>
    </dgm:pt>
    <dgm:pt modelId="{C361FC24-962C-4B51-A6AB-4263E2CACF8F}">
      <dgm:prSet custT="1"/>
      <dgm:spPr/>
      <dgm:t>
        <a:bodyPr/>
        <a:lstStyle/>
        <a:p>
          <a:r>
            <a:rPr lang="en-US" sz="1400" b="1" dirty="0"/>
            <a:t>Prompt Quality and Safe Use Are Core to Success</a:t>
          </a:r>
        </a:p>
      </dgm:t>
    </dgm:pt>
    <dgm:pt modelId="{FBBDD9EE-7ABE-4348-9936-09AA953012C4}" type="parTrans" cxnId="{BF3EF8D4-AE8D-4EB0-897F-B41B1A2A3E32}">
      <dgm:prSet/>
      <dgm:spPr/>
      <dgm:t>
        <a:bodyPr/>
        <a:lstStyle/>
        <a:p>
          <a:endParaRPr lang="en-NL"/>
        </a:p>
      </dgm:t>
    </dgm:pt>
    <dgm:pt modelId="{ADA6A7FC-AAD8-4392-BE28-DB662C455821}" type="sibTrans" cxnId="{BF3EF8D4-AE8D-4EB0-897F-B41B1A2A3E32}">
      <dgm:prSet/>
      <dgm:spPr/>
      <dgm:t>
        <a:bodyPr/>
        <a:lstStyle/>
        <a:p>
          <a:endParaRPr lang="en-NL"/>
        </a:p>
      </dgm:t>
    </dgm:pt>
    <dgm:pt modelId="{76C658B8-8EDE-4252-B967-DFCF378E4A46}">
      <dgm:prSet custT="1"/>
      <dgm:spPr/>
      <dgm:t>
        <a:bodyPr/>
        <a:lstStyle/>
        <a:p>
          <a:r>
            <a:rPr lang="en-US" sz="1400" b="1"/>
            <a:t>Boosting </a:t>
          </a:r>
          <a:r>
            <a:rPr lang="en-US" sz="1400" b="1" dirty="0"/>
            <a:t>Productivity vs. Enablement</a:t>
          </a:r>
        </a:p>
      </dgm:t>
    </dgm:pt>
    <dgm:pt modelId="{F8897461-1356-4B38-975F-A68603F10753}" type="parTrans" cxnId="{A06DBFE1-BD00-45BB-8C50-80843B108ECF}">
      <dgm:prSet/>
      <dgm:spPr/>
      <dgm:t>
        <a:bodyPr/>
        <a:lstStyle/>
        <a:p>
          <a:endParaRPr lang="en-NL"/>
        </a:p>
      </dgm:t>
    </dgm:pt>
    <dgm:pt modelId="{FC9D4A28-2491-4BEA-ABC1-846CE25725D1}" type="sibTrans" cxnId="{A06DBFE1-BD00-45BB-8C50-80843B108ECF}">
      <dgm:prSet/>
      <dgm:spPr/>
      <dgm:t>
        <a:bodyPr/>
        <a:lstStyle/>
        <a:p>
          <a:endParaRPr lang="en-NL"/>
        </a:p>
      </dgm:t>
    </dgm:pt>
    <dgm:pt modelId="{98BA795C-DBD7-49E1-A23F-887EC5CF2092}">
      <dgm:prSet custT="1"/>
      <dgm:spPr/>
      <dgm:t>
        <a:bodyPr/>
        <a:lstStyle/>
        <a:p>
          <a:r>
            <a:rPr lang="en-US" sz="1400" b="1" dirty="0"/>
            <a:t>Tests Catch What Copilot Can't See</a:t>
          </a:r>
        </a:p>
      </dgm:t>
    </dgm:pt>
    <dgm:pt modelId="{430D670C-312B-467E-B012-7A9DD78DA3B1}" type="parTrans" cxnId="{B19D387A-F0A1-4AD3-88F9-859AA2DA318E}">
      <dgm:prSet/>
      <dgm:spPr/>
      <dgm:t>
        <a:bodyPr/>
        <a:lstStyle/>
        <a:p>
          <a:endParaRPr lang="en-NL"/>
        </a:p>
      </dgm:t>
    </dgm:pt>
    <dgm:pt modelId="{A61D7C46-21DA-459E-A4E0-ED9B04806614}" type="sibTrans" cxnId="{B19D387A-F0A1-4AD3-88F9-859AA2DA318E}">
      <dgm:prSet/>
      <dgm:spPr/>
      <dgm:t>
        <a:bodyPr/>
        <a:lstStyle/>
        <a:p>
          <a:endParaRPr lang="en-NL"/>
        </a:p>
      </dgm:t>
    </dgm:pt>
    <dgm:pt modelId="{4E6D9FD7-802A-47EF-943B-053E74D481F3}">
      <dgm:prSet custT="1"/>
      <dgm:spPr/>
      <dgm:t>
        <a:bodyPr/>
        <a:lstStyle/>
        <a:p>
          <a:r>
            <a:rPr lang="en-US" sz="1400" b="1" dirty="0"/>
            <a:t>Feedback &amp; Reviews Make Copilot Smarter and Safer</a:t>
          </a:r>
        </a:p>
      </dgm:t>
    </dgm:pt>
    <dgm:pt modelId="{98174474-A9F6-4EA8-A250-30E5A28F25D9}" type="parTrans" cxnId="{8A337A95-F660-4E42-A8BD-7580B02F50A9}">
      <dgm:prSet/>
      <dgm:spPr/>
      <dgm:t>
        <a:bodyPr/>
        <a:lstStyle/>
        <a:p>
          <a:endParaRPr lang="en-NL"/>
        </a:p>
      </dgm:t>
    </dgm:pt>
    <dgm:pt modelId="{C0B83A03-12DE-4AA9-BA53-0C50A4EEEBB7}" type="sibTrans" cxnId="{8A337A95-F660-4E42-A8BD-7580B02F50A9}">
      <dgm:prSet/>
      <dgm:spPr/>
      <dgm:t>
        <a:bodyPr/>
        <a:lstStyle/>
        <a:p>
          <a:endParaRPr lang="en-NL"/>
        </a:p>
      </dgm:t>
    </dgm:pt>
    <dgm:pt modelId="{F4499C39-A8C0-49B3-B190-592634D1F456}">
      <dgm:prSet custT="1"/>
      <dgm:spPr/>
      <dgm:t>
        <a:bodyPr/>
        <a:lstStyle/>
        <a:p>
          <a:r>
            <a:rPr lang="en-US" sz="1400" b="1" dirty="0"/>
            <a:t>From Knowledge Workers to Agent Managers</a:t>
          </a:r>
        </a:p>
      </dgm:t>
    </dgm:pt>
    <dgm:pt modelId="{E9E3AEDC-CBB3-45EE-9975-A65B669E7BD7}" type="parTrans" cxnId="{CEFC64AE-DD02-4D95-81FE-998229F979F2}">
      <dgm:prSet/>
      <dgm:spPr/>
      <dgm:t>
        <a:bodyPr/>
        <a:lstStyle/>
        <a:p>
          <a:endParaRPr lang="en-NL"/>
        </a:p>
      </dgm:t>
    </dgm:pt>
    <dgm:pt modelId="{982BAD32-FE5A-4793-9ACB-203CB27FC7A1}" type="sibTrans" cxnId="{CEFC64AE-DD02-4D95-81FE-998229F979F2}">
      <dgm:prSet/>
      <dgm:spPr/>
      <dgm:t>
        <a:bodyPr/>
        <a:lstStyle/>
        <a:p>
          <a:endParaRPr lang="en-NL"/>
        </a:p>
      </dgm:t>
    </dgm:pt>
    <dgm:pt modelId="{C9A0372B-A330-4240-8616-96DA2B74BC23}">
      <dgm:prSet custT="1"/>
      <dgm:spPr/>
      <dgm:t>
        <a:bodyPr/>
        <a:lstStyle/>
        <a:p>
          <a:r>
            <a:rPr lang="en-US" sz="1400" b="1" dirty="0"/>
            <a:t>Use Instructions to Enforce Governance</a:t>
          </a:r>
        </a:p>
      </dgm:t>
    </dgm:pt>
    <dgm:pt modelId="{FA5AF917-011C-4FAC-AE7F-F32AACCAB74F}" type="parTrans" cxnId="{F4DB6D02-2E7C-45FF-8439-D8E9E1AD7AC2}">
      <dgm:prSet/>
      <dgm:spPr/>
      <dgm:t>
        <a:bodyPr/>
        <a:lstStyle/>
        <a:p>
          <a:endParaRPr lang="en-NL"/>
        </a:p>
      </dgm:t>
    </dgm:pt>
    <dgm:pt modelId="{2EF27B34-BEBA-48C7-AA5C-BA748ECDE325}" type="sibTrans" cxnId="{F4DB6D02-2E7C-45FF-8439-D8E9E1AD7AC2}">
      <dgm:prSet/>
      <dgm:spPr/>
      <dgm:t>
        <a:bodyPr/>
        <a:lstStyle/>
        <a:p>
          <a:endParaRPr lang="en-NL"/>
        </a:p>
      </dgm:t>
    </dgm:pt>
    <dgm:pt modelId="{5BA68EE4-CFA8-414F-82D3-9FFE031981EF}" type="pres">
      <dgm:prSet presAssocID="{C3731A25-94AB-4063-8A86-23176F3A261F}" presName="linear" presStyleCnt="0">
        <dgm:presLayoutVars>
          <dgm:animLvl val="lvl"/>
          <dgm:resizeHandles val="exact"/>
        </dgm:presLayoutVars>
      </dgm:prSet>
      <dgm:spPr/>
    </dgm:pt>
    <dgm:pt modelId="{355BAFBD-E7BB-4CEB-BD25-BE9CAF7C553B}" type="pres">
      <dgm:prSet presAssocID="{38A234EC-0381-44CF-B494-7AB7F412E8E4}" presName="parentText" presStyleLbl="node1" presStyleIdx="0" presStyleCnt="8">
        <dgm:presLayoutVars>
          <dgm:chMax val="0"/>
          <dgm:bulletEnabled val="1"/>
        </dgm:presLayoutVars>
      </dgm:prSet>
      <dgm:spPr/>
    </dgm:pt>
    <dgm:pt modelId="{FBB0B965-4C18-40D6-87B6-6CBBCFEE3003}" type="pres">
      <dgm:prSet presAssocID="{F516BCF8-97B2-4A41-9F92-B4D6B9090337}" presName="spacer" presStyleCnt="0"/>
      <dgm:spPr/>
    </dgm:pt>
    <dgm:pt modelId="{030F2B4E-A8C2-4108-87AB-A63F5FF7851F}" type="pres">
      <dgm:prSet presAssocID="{76C658B8-8EDE-4252-B967-DFCF378E4A46}" presName="parentText" presStyleLbl="node1" presStyleIdx="1" presStyleCnt="8">
        <dgm:presLayoutVars>
          <dgm:chMax val="0"/>
          <dgm:bulletEnabled val="1"/>
        </dgm:presLayoutVars>
      </dgm:prSet>
      <dgm:spPr/>
    </dgm:pt>
    <dgm:pt modelId="{5F850719-D222-4230-B22C-E2A911EB1422}" type="pres">
      <dgm:prSet presAssocID="{FC9D4A28-2491-4BEA-ABC1-846CE25725D1}" presName="spacer" presStyleCnt="0"/>
      <dgm:spPr/>
    </dgm:pt>
    <dgm:pt modelId="{109A5ABB-2E2B-4CAF-AAF4-8F7913861AAB}" type="pres">
      <dgm:prSet presAssocID="{C361FC24-962C-4B51-A6AB-4263E2CACF8F}" presName="parentText" presStyleLbl="node1" presStyleIdx="2" presStyleCnt="8">
        <dgm:presLayoutVars>
          <dgm:chMax val="0"/>
          <dgm:bulletEnabled val="1"/>
        </dgm:presLayoutVars>
      </dgm:prSet>
      <dgm:spPr/>
    </dgm:pt>
    <dgm:pt modelId="{F3EEBFEB-87D5-4E3E-A0BC-9F3B56783D79}" type="pres">
      <dgm:prSet presAssocID="{ADA6A7FC-AAD8-4392-BE28-DB662C455821}" presName="spacer" presStyleCnt="0"/>
      <dgm:spPr/>
    </dgm:pt>
    <dgm:pt modelId="{ECE5A2EC-9B65-4759-BC66-7C16BCF66121}" type="pres">
      <dgm:prSet presAssocID="{C9A0372B-A330-4240-8616-96DA2B74BC23}" presName="parentText" presStyleLbl="node1" presStyleIdx="3" presStyleCnt="8">
        <dgm:presLayoutVars>
          <dgm:chMax val="0"/>
          <dgm:bulletEnabled val="1"/>
        </dgm:presLayoutVars>
      </dgm:prSet>
      <dgm:spPr/>
    </dgm:pt>
    <dgm:pt modelId="{DB9CC02A-4936-4AD8-9740-ED5EB66D2B4E}" type="pres">
      <dgm:prSet presAssocID="{2EF27B34-BEBA-48C7-AA5C-BA748ECDE325}" presName="spacer" presStyleCnt="0"/>
      <dgm:spPr/>
    </dgm:pt>
    <dgm:pt modelId="{9F407AC4-A9B9-44E4-BBB4-1868ADFF3C8B}" type="pres">
      <dgm:prSet presAssocID="{98BA795C-DBD7-49E1-A23F-887EC5CF2092}" presName="parentText" presStyleLbl="node1" presStyleIdx="4" presStyleCnt="8">
        <dgm:presLayoutVars>
          <dgm:chMax val="0"/>
          <dgm:bulletEnabled val="1"/>
        </dgm:presLayoutVars>
      </dgm:prSet>
      <dgm:spPr/>
    </dgm:pt>
    <dgm:pt modelId="{2B0B87F7-5593-43E0-878A-9FAFEB392A99}" type="pres">
      <dgm:prSet presAssocID="{A61D7C46-21DA-459E-A4E0-ED9B04806614}" presName="spacer" presStyleCnt="0"/>
      <dgm:spPr/>
    </dgm:pt>
    <dgm:pt modelId="{5422FCE5-EBD1-468B-9862-BE5B5C89DAC4}" type="pres">
      <dgm:prSet presAssocID="{4E6D9FD7-802A-47EF-943B-053E74D481F3}" presName="parentText" presStyleLbl="node1" presStyleIdx="5" presStyleCnt="8">
        <dgm:presLayoutVars>
          <dgm:chMax val="0"/>
          <dgm:bulletEnabled val="1"/>
        </dgm:presLayoutVars>
      </dgm:prSet>
      <dgm:spPr/>
    </dgm:pt>
    <dgm:pt modelId="{66105CFC-30FC-4C27-B548-1E12B3D85A05}" type="pres">
      <dgm:prSet presAssocID="{C0B83A03-12DE-4AA9-BA53-0C50A4EEEBB7}" presName="spacer" presStyleCnt="0"/>
      <dgm:spPr/>
    </dgm:pt>
    <dgm:pt modelId="{DBCE30FA-5CFB-4AFD-914C-019D7807862F}" type="pres">
      <dgm:prSet presAssocID="{8E01ED86-9B2A-4E5B-8B18-2D083B55E662}" presName="parentText" presStyleLbl="node1" presStyleIdx="6" presStyleCnt="8">
        <dgm:presLayoutVars>
          <dgm:chMax val="0"/>
          <dgm:bulletEnabled val="1"/>
        </dgm:presLayoutVars>
      </dgm:prSet>
      <dgm:spPr/>
    </dgm:pt>
    <dgm:pt modelId="{2E8E17D6-4FB7-4E77-8D4A-95B20EA4BEE5}" type="pres">
      <dgm:prSet presAssocID="{E011D519-4CAB-447D-B02D-0A407DE68BE0}" presName="spacer" presStyleCnt="0"/>
      <dgm:spPr/>
    </dgm:pt>
    <dgm:pt modelId="{0311B3DC-5BF8-42FE-B69E-8DB18390FB12}" type="pres">
      <dgm:prSet presAssocID="{F4499C39-A8C0-49B3-B190-592634D1F456}" presName="parentText" presStyleLbl="node1" presStyleIdx="7" presStyleCnt="8">
        <dgm:presLayoutVars>
          <dgm:chMax val="0"/>
          <dgm:bulletEnabled val="1"/>
        </dgm:presLayoutVars>
      </dgm:prSet>
      <dgm:spPr/>
    </dgm:pt>
  </dgm:ptLst>
  <dgm:cxnLst>
    <dgm:cxn modelId="{F4DB6D02-2E7C-45FF-8439-D8E9E1AD7AC2}" srcId="{C3731A25-94AB-4063-8A86-23176F3A261F}" destId="{C9A0372B-A330-4240-8616-96DA2B74BC23}" srcOrd="3" destOrd="0" parTransId="{FA5AF917-011C-4FAC-AE7F-F32AACCAB74F}" sibTransId="{2EF27B34-BEBA-48C7-AA5C-BA748ECDE325}"/>
    <dgm:cxn modelId="{3D874A16-A60E-4EB8-9D65-861E6F0AE4C3}" type="presOf" srcId="{8E01ED86-9B2A-4E5B-8B18-2D083B55E662}" destId="{DBCE30FA-5CFB-4AFD-914C-019D7807862F}" srcOrd="0" destOrd="0" presId="urn:microsoft.com/office/officeart/2005/8/layout/vList2"/>
    <dgm:cxn modelId="{ED1A195F-6B22-4DB1-A962-6D18FA1EA759}" type="presOf" srcId="{98BA795C-DBD7-49E1-A23F-887EC5CF2092}" destId="{9F407AC4-A9B9-44E4-BBB4-1868ADFF3C8B}" srcOrd="0" destOrd="0" presId="urn:microsoft.com/office/officeart/2005/8/layout/vList2"/>
    <dgm:cxn modelId="{03FAAA64-BB42-41BF-88AA-F76D4CDA1981}" srcId="{C3731A25-94AB-4063-8A86-23176F3A261F}" destId="{8E01ED86-9B2A-4E5B-8B18-2D083B55E662}" srcOrd="6" destOrd="0" parTransId="{3F4570EC-1EA8-4C65-B6CF-5CDEE8C4E9B3}" sibTransId="{E011D519-4CAB-447D-B02D-0A407DE68BE0}"/>
    <dgm:cxn modelId="{2FD3524F-2A48-471A-B165-13E83A5B23D8}" type="presOf" srcId="{38A234EC-0381-44CF-B494-7AB7F412E8E4}" destId="{355BAFBD-E7BB-4CEB-BD25-BE9CAF7C553B}" srcOrd="0" destOrd="0" presId="urn:microsoft.com/office/officeart/2005/8/layout/vList2"/>
    <dgm:cxn modelId="{C04DDD77-646C-4EDB-97D2-BF484E542D62}" type="presOf" srcId="{C9A0372B-A330-4240-8616-96DA2B74BC23}" destId="{ECE5A2EC-9B65-4759-BC66-7C16BCF66121}" srcOrd="0" destOrd="0" presId="urn:microsoft.com/office/officeart/2005/8/layout/vList2"/>
    <dgm:cxn modelId="{B19D387A-F0A1-4AD3-88F9-859AA2DA318E}" srcId="{C3731A25-94AB-4063-8A86-23176F3A261F}" destId="{98BA795C-DBD7-49E1-A23F-887EC5CF2092}" srcOrd="4" destOrd="0" parTransId="{430D670C-312B-467E-B012-7A9DD78DA3B1}" sibTransId="{A61D7C46-21DA-459E-A4E0-ED9B04806614}"/>
    <dgm:cxn modelId="{8A337A95-F660-4E42-A8BD-7580B02F50A9}" srcId="{C3731A25-94AB-4063-8A86-23176F3A261F}" destId="{4E6D9FD7-802A-47EF-943B-053E74D481F3}" srcOrd="5" destOrd="0" parTransId="{98174474-A9F6-4EA8-A250-30E5A28F25D9}" sibTransId="{C0B83A03-12DE-4AA9-BA53-0C50A4EEEBB7}"/>
    <dgm:cxn modelId="{D3564696-2E0F-4CE6-8885-271197531D06}" type="presOf" srcId="{4E6D9FD7-802A-47EF-943B-053E74D481F3}" destId="{5422FCE5-EBD1-468B-9862-BE5B5C89DAC4}" srcOrd="0" destOrd="0" presId="urn:microsoft.com/office/officeart/2005/8/layout/vList2"/>
    <dgm:cxn modelId="{A00C049B-26F9-4646-81FC-6D76FEC7319C}" srcId="{C3731A25-94AB-4063-8A86-23176F3A261F}" destId="{38A234EC-0381-44CF-B494-7AB7F412E8E4}" srcOrd="0" destOrd="0" parTransId="{4E0CC0D2-EC81-4743-B8D5-6D78DD9BF1D6}" sibTransId="{F516BCF8-97B2-4A41-9F92-B4D6B9090337}"/>
    <dgm:cxn modelId="{8921D5A3-381A-4238-AD66-F7C733DC700C}" type="presOf" srcId="{C3731A25-94AB-4063-8A86-23176F3A261F}" destId="{5BA68EE4-CFA8-414F-82D3-9FFE031981EF}" srcOrd="0" destOrd="0" presId="urn:microsoft.com/office/officeart/2005/8/layout/vList2"/>
    <dgm:cxn modelId="{CEFC64AE-DD02-4D95-81FE-998229F979F2}" srcId="{C3731A25-94AB-4063-8A86-23176F3A261F}" destId="{F4499C39-A8C0-49B3-B190-592634D1F456}" srcOrd="7" destOrd="0" parTransId="{E9E3AEDC-CBB3-45EE-9975-A65B669E7BD7}" sibTransId="{982BAD32-FE5A-4793-9ACB-203CB27FC7A1}"/>
    <dgm:cxn modelId="{2B2564C7-680A-41D5-9E31-F9B3D1A81FE8}" type="presOf" srcId="{F4499C39-A8C0-49B3-B190-592634D1F456}" destId="{0311B3DC-5BF8-42FE-B69E-8DB18390FB12}" srcOrd="0" destOrd="0" presId="urn:microsoft.com/office/officeart/2005/8/layout/vList2"/>
    <dgm:cxn modelId="{BF3EF8D4-AE8D-4EB0-897F-B41B1A2A3E32}" srcId="{C3731A25-94AB-4063-8A86-23176F3A261F}" destId="{C361FC24-962C-4B51-A6AB-4263E2CACF8F}" srcOrd="2" destOrd="0" parTransId="{FBBDD9EE-7ABE-4348-9936-09AA953012C4}" sibTransId="{ADA6A7FC-AAD8-4392-BE28-DB662C455821}"/>
    <dgm:cxn modelId="{9DF106D7-E4D6-4277-A836-6EC578A557E9}" type="presOf" srcId="{76C658B8-8EDE-4252-B967-DFCF378E4A46}" destId="{030F2B4E-A8C2-4108-87AB-A63F5FF7851F}" srcOrd="0" destOrd="0" presId="urn:microsoft.com/office/officeart/2005/8/layout/vList2"/>
    <dgm:cxn modelId="{A06DBFE1-BD00-45BB-8C50-80843B108ECF}" srcId="{C3731A25-94AB-4063-8A86-23176F3A261F}" destId="{76C658B8-8EDE-4252-B967-DFCF378E4A46}" srcOrd="1" destOrd="0" parTransId="{F8897461-1356-4B38-975F-A68603F10753}" sibTransId="{FC9D4A28-2491-4BEA-ABC1-846CE25725D1}"/>
    <dgm:cxn modelId="{73092BE6-3667-4F48-94B9-A5006C577F80}" type="presOf" srcId="{C361FC24-962C-4B51-A6AB-4263E2CACF8F}" destId="{109A5ABB-2E2B-4CAF-AAF4-8F7913861AAB}" srcOrd="0" destOrd="0" presId="urn:microsoft.com/office/officeart/2005/8/layout/vList2"/>
    <dgm:cxn modelId="{0EBFB55B-BA23-447C-9397-01CCA7028B53}" type="presParOf" srcId="{5BA68EE4-CFA8-414F-82D3-9FFE031981EF}" destId="{355BAFBD-E7BB-4CEB-BD25-BE9CAF7C553B}" srcOrd="0" destOrd="0" presId="urn:microsoft.com/office/officeart/2005/8/layout/vList2"/>
    <dgm:cxn modelId="{A4960E89-B66D-44AA-ABA0-2EA5E3C9CF4B}" type="presParOf" srcId="{5BA68EE4-CFA8-414F-82D3-9FFE031981EF}" destId="{FBB0B965-4C18-40D6-87B6-6CBBCFEE3003}" srcOrd="1" destOrd="0" presId="urn:microsoft.com/office/officeart/2005/8/layout/vList2"/>
    <dgm:cxn modelId="{8B5833B4-C399-4C95-92AF-E3AE1890962B}" type="presParOf" srcId="{5BA68EE4-CFA8-414F-82D3-9FFE031981EF}" destId="{030F2B4E-A8C2-4108-87AB-A63F5FF7851F}" srcOrd="2" destOrd="0" presId="urn:microsoft.com/office/officeart/2005/8/layout/vList2"/>
    <dgm:cxn modelId="{5ADA9622-7CA7-4EE9-89E5-517D4FFACA30}" type="presParOf" srcId="{5BA68EE4-CFA8-414F-82D3-9FFE031981EF}" destId="{5F850719-D222-4230-B22C-E2A911EB1422}" srcOrd="3" destOrd="0" presId="urn:microsoft.com/office/officeart/2005/8/layout/vList2"/>
    <dgm:cxn modelId="{74E2C86B-3F44-462B-8E2F-4C629E723C63}" type="presParOf" srcId="{5BA68EE4-CFA8-414F-82D3-9FFE031981EF}" destId="{109A5ABB-2E2B-4CAF-AAF4-8F7913861AAB}" srcOrd="4" destOrd="0" presId="urn:microsoft.com/office/officeart/2005/8/layout/vList2"/>
    <dgm:cxn modelId="{D2625D9B-FC6F-433A-809C-44E001FAAA6C}" type="presParOf" srcId="{5BA68EE4-CFA8-414F-82D3-9FFE031981EF}" destId="{F3EEBFEB-87D5-4E3E-A0BC-9F3B56783D79}" srcOrd="5" destOrd="0" presId="urn:microsoft.com/office/officeart/2005/8/layout/vList2"/>
    <dgm:cxn modelId="{DB6431B0-8F5D-4550-BAA2-E6F473F4DFCC}" type="presParOf" srcId="{5BA68EE4-CFA8-414F-82D3-9FFE031981EF}" destId="{ECE5A2EC-9B65-4759-BC66-7C16BCF66121}" srcOrd="6" destOrd="0" presId="urn:microsoft.com/office/officeart/2005/8/layout/vList2"/>
    <dgm:cxn modelId="{C322D0F6-B067-4414-99CF-BF9CFECF5EBD}" type="presParOf" srcId="{5BA68EE4-CFA8-414F-82D3-9FFE031981EF}" destId="{DB9CC02A-4936-4AD8-9740-ED5EB66D2B4E}" srcOrd="7" destOrd="0" presId="urn:microsoft.com/office/officeart/2005/8/layout/vList2"/>
    <dgm:cxn modelId="{17F6B72E-4281-4DA2-B760-8B8F61BBAF02}" type="presParOf" srcId="{5BA68EE4-CFA8-414F-82D3-9FFE031981EF}" destId="{9F407AC4-A9B9-44E4-BBB4-1868ADFF3C8B}" srcOrd="8" destOrd="0" presId="urn:microsoft.com/office/officeart/2005/8/layout/vList2"/>
    <dgm:cxn modelId="{E3CAFA40-5999-400A-8201-32B47EC9899F}" type="presParOf" srcId="{5BA68EE4-CFA8-414F-82D3-9FFE031981EF}" destId="{2B0B87F7-5593-43E0-878A-9FAFEB392A99}" srcOrd="9" destOrd="0" presId="urn:microsoft.com/office/officeart/2005/8/layout/vList2"/>
    <dgm:cxn modelId="{7F69777B-2CB7-4C5F-BAB7-D8CE0C9850D7}" type="presParOf" srcId="{5BA68EE4-CFA8-414F-82D3-9FFE031981EF}" destId="{5422FCE5-EBD1-468B-9862-BE5B5C89DAC4}" srcOrd="10" destOrd="0" presId="urn:microsoft.com/office/officeart/2005/8/layout/vList2"/>
    <dgm:cxn modelId="{621281AE-FE5B-4BA1-81DB-F4C16EFF388D}" type="presParOf" srcId="{5BA68EE4-CFA8-414F-82D3-9FFE031981EF}" destId="{66105CFC-30FC-4C27-B548-1E12B3D85A05}" srcOrd="11" destOrd="0" presId="urn:microsoft.com/office/officeart/2005/8/layout/vList2"/>
    <dgm:cxn modelId="{22B8BAC2-1BCE-4869-866A-5131A32E502C}" type="presParOf" srcId="{5BA68EE4-CFA8-414F-82D3-9FFE031981EF}" destId="{DBCE30FA-5CFB-4AFD-914C-019D7807862F}" srcOrd="12" destOrd="0" presId="urn:microsoft.com/office/officeart/2005/8/layout/vList2"/>
    <dgm:cxn modelId="{87038412-EA4B-43D8-B6BE-7349BF28E8DD}" type="presParOf" srcId="{5BA68EE4-CFA8-414F-82D3-9FFE031981EF}" destId="{2E8E17D6-4FB7-4E77-8D4A-95B20EA4BEE5}" srcOrd="13" destOrd="0" presId="urn:microsoft.com/office/officeart/2005/8/layout/vList2"/>
    <dgm:cxn modelId="{CE71B0B3-749E-4B6B-BEB7-5E7EA15E06C8}" type="presParOf" srcId="{5BA68EE4-CFA8-414F-82D3-9FFE031981EF}" destId="{0311B3DC-5BF8-42FE-B69E-8DB18390FB12}"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5BAFBD-E7BB-4CEB-BD25-BE9CAF7C553B}">
      <dsp:nvSpPr>
        <dsp:cNvPr id="0" name=""/>
        <dsp:cNvSpPr/>
      </dsp:nvSpPr>
      <dsp:spPr>
        <a:xfrm>
          <a:off x="0" y="11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Copilot Is a Multiplier, Not a Replacement</a:t>
          </a:r>
        </a:p>
      </dsp:txBody>
      <dsp:txXfrm>
        <a:off x="27415" y="38935"/>
        <a:ext cx="7260370" cy="506770"/>
      </dsp:txXfrm>
    </dsp:sp>
    <dsp:sp modelId="{030F2B4E-A8C2-4108-87AB-A63F5FF7851F}">
      <dsp:nvSpPr>
        <dsp:cNvPr id="0" name=""/>
        <dsp:cNvSpPr/>
      </dsp:nvSpPr>
      <dsp:spPr>
        <a:xfrm>
          <a:off x="0" y="659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Boosting </a:t>
          </a:r>
          <a:r>
            <a:rPr lang="en-US" sz="1400" b="1" kern="1200" dirty="0"/>
            <a:t>Productivity vs. Enablement</a:t>
          </a:r>
        </a:p>
      </dsp:txBody>
      <dsp:txXfrm>
        <a:off x="27415" y="686935"/>
        <a:ext cx="7260370" cy="506770"/>
      </dsp:txXfrm>
    </dsp:sp>
    <dsp:sp modelId="{109A5ABB-2E2B-4CAF-AAF4-8F7913861AAB}">
      <dsp:nvSpPr>
        <dsp:cNvPr id="0" name=""/>
        <dsp:cNvSpPr/>
      </dsp:nvSpPr>
      <dsp:spPr>
        <a:xfrm>
          <a:off x="0" y="1307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Prompt Quality and Safe Use Are Core to Success</a:t>
          </a:r>
        </a:p>
      </dsp:txBody>
      <dsp:txXfrm>
        <a:off x="27415" y="1334935"/>
        <a:ext cx="7260370" cy="506770"/>
      </dsp:txXfrm>
    </dsp:sp>
    <dsp:sp modelId="{ECE5A2EC-9B65-4759-BC66-7C16BCF66121}">
      <dsp:nvSpPr>
        <dsp:cNvPr id="0" name=""/>
        <dsp:cNvSpPr/>
      </dsp:nvSpPr>
      <dsp:spPr>
        <a:xfrm>
          <a:off x="0" y="1955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Use Instructions to Enforce Governance</a:t>
          </a:r>
        </a:p>
      </dsp:txBody>
      <dsp:txXfrm>
        <a:off x="27415" y="1982935"/>
        <a:ext cx="7260370" cy="506770"/>
      </dsp:txXfrm>
    </dsp:sp>
    <dsp:sp modelId="{9F407AC4-A9B9-44E4-BBB4-1868ADFF3C8B}">
      <dsp:nvSpPr>
        <dsp:cNvPr id="0" name=""/>
        <dsp:cNvSpPr/>
      </dsp:nvSpPr>
      <dsp:spPr>
        <a:xfrm>
          <a:off x="0" y="2603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Tests Catch What Copilot Can't See</a:t>
          </a:r>
        </a:p>
      </dsp:txBody>
      <dsp:txXfrm>
        <a:off x="27415" y="2630935"/>
        <a:ext cx="7260370" cy="506770"/>
      </dsp:txXfrm>
    </dsp:sp>
    <dsp:sp modelId="{5422FCE5-EBD1-468B-9862-BE5B5C89DAC4}">
      <dsp:nvSpPr>
        <dsp:cNvPr id="0" name=""/>
        <dsp:cNvSpPr/>
      </dsp:nvSpPr>
      <dsp:spPr>
        <a:xfrm>
          <a:off x="0" y="3251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Feedback &amp; Reviews Make Copilot Smarter and Safer</a:t>
          </a:r>
        </a:p>
      </dsp:txBody>
      <dsp:txXfrm>
        <a:off x="27415" y="3278935"/>
        <a:ext cx="7260370" cy="506770"/>
      </dsp:txXfrm>
    </dsp:sp>
    <dsp:sp modelId="{DBCE30FA-5CFB-4AFD-914C-019D7807862F}">
      <dsp:nvSpPr>
        <dsp:cNvPr id="0" name=""/>
        <dsp:cNvSpPr/>
      </dsp:nvSpPr>
      <dsp:spPr>
        <a:xfrm>
          <a:off x="0" y="3899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Adoption Is a Journey, Not a Switch</a:t>
          </a:r>
        </a:p>
      </dsp:txBody>
      <dsp:txXfrm>
        <a:off x="27415" y="3926935"/>
        <a:ext cx="7260370" cy="506770"/>
      </dsp:txXfrm>
    </dsp:sp>
    <dsp:sp modelId="{0311B3DC-5BF8-42FE-B69E-8DB18390FB12}">
      <dsp:nvSpPr>
        <dsp:cNvPr id="0" name=""/>
        <dsp:cNvSpPr/>
      </dsp:nvSpPr>
      <dsp:spPr>
        <a:xfrm>
          <a:off x="0" y="4547520"/>
          <a:ext cx="7315200" cy="5616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From Knowledge Workers to Agent Managers</a:t>
          </a:r>
        </a:p>
      </dsp:txBody>
      <dsp:txXfrm>
        <a:off x="27415" y="4574935"/>
        <a:ext cx="7260370" cy="50677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eg>
</file>

<file path=ppt/media/image13.png>
</file>

<file path=ppt/media/image14.png>
</file>

<file path=ppt/media/image15.png>
</file>

<file path=ppt/media/image16.jpg>
</file>

<file path=ppt/media/image2.png>
</file>

<file path=ppt/media/image3.jpg>
</file>

<file path=ppt/media/image4.jpg>
</file>

<file path=ppt/media/image5.jpg>
</file>

<file path=ppt/media/image6.png>
</file>

<file path=ppt/media/image7.pn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NL"/>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BCFCFCAE-CBDF-4E9B-881E-8AB3B875B51F}" type="datetimeFigureOut">
              <a:rPr lang="en-NL" smtClean="0"/>
              <a:t>15/07/2025</a:t>
            </a:fld>
            <a:endParaRPr lang="en-NL"/>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NL"/>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NL"/>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F7FFEAE9-7F6D-4051-8A6A-64B70FBD0842}" type="slidenum">
              <a:rPr lang="en-NL" smtClean="0"/>
              <a:t>‹#›</a:t>
            </a:fld>
            <a:endParaRPr lang="en-NL"/>
          </a:p>
        </p:txBody>
      </p:sp>
    </p:spTree>
    <p:extLst>
      <p:ext uri="{BB962C8B-B14F-4D97-AF65-F5344CB8AC3E}">
        <p14:creationId xmlns:p14="http://schemas.microsoft.com/office/powerpoint/2010/main" val="3606462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answers to these questions but what stands out for me is that it allows me to build software much faster, and it enables me to comfortably step beyond my comfort zone.</a:t>
            </a:r>
          </a:p>
        </p:txBody>
      </p:sp>
      <p:sp>
        <p:nvSpPr>
          <p:cNvPr id="4" name="Slide Number Placeholder 3"/>
          <p:cNvSpPr>
            <a:spLocks noGrp="1"/>
          </p:cNvSpPr>
          <p:nvPr>
            <p:ph type="sldNum" sz="quarter" idx="5"/>
          </p:nvPr>
        </p:nvSpPr>
        <p:spPr/>
        <p:txBody>
          <a:bodyPr/>
          <a:lstStyle/>
          <a:p>
            <a:fld id="{F7FFEAE9-7F6D-4051-8A6A-64B70FBD0842}" type="slidenum">
              <a:rPr lang="en-NL" smtClean="0"/>
              <a:t>2</a:t>
            </a:fld>
            <a:endParaRPr lang="en-NL"/>
          </a:p>
        </p:txBody>
      </p:sp>
    </p:spTree>
    <p:extLst>
      <p:ext uri="{BB962C8B-B14F-4D97-AF65-F5344CB8AC3E}">
        <p14:creationId xmlns:p14="http://schemas.microsoft.com/office/powerpoint/2010/main" val="2290610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not-so-distant future probably more than half the code being written will be AI-generated. That doesn’t necessarily mean developers will not be needed, but rather knowledge workers becoming agent managers putting agents into action to balance the deficit.</a:t>
            </a:r>
          </a:p>
          <a:p>
            <a:endParaRPr lang="en-US" dirty="0"/>
          </a:p>
          <a:p>
            <a:r>
              <a:rPr lang="en-US" dirty="0"/>
              <a:t>Clip: AI to address unfulfilled potential</a:t>
            </a:r>
          </a:p>
          <a:p>
            <a:r>
              <a:rPr lang="en-US" dirty="0"/>
              <a:t>https://youtube.com/clip/UgkxwIbm5_-nHALAYd8GgJu2T3ZiVHjuSsmu?si=7U7PZJejHHpq3o-f</a:t>
            </a:r>
          </a:p>
          <a:p>
            <a:endParaRPr lang="en-US" dirty="0"/>
          </a:p>
          <a:p>
            <a:r>
              <a:rPr lang="en-US" dirty="0"/>
              <a:t>Full Video: Satya Nadella on AI Agents, Rebuilding the Web, the Future of Work, and more</a:t>
            </a:r>
          </a:p>
          <a:p>
            <a:r>
              <a:rPr lang="en-US" dirty="0"/>
              <a:t>https://www.youtube.com/watch?v=_a8EnBX8DSU</a:t>
            </a:r>
            <a:endParaRPr lang="en-NL" dirty="0"/>
          </a:p>
          <a:p>
            <a:endParaRPr lang="en-US" dirty="0"/>
          </a:p>
          <a:p>
            <a:r>
              <a:rPr lang="en-US" dirty="0"/>
              <a:t>Credit – Rowan Cheung YouTube channel https://www.youtube.com/@rowanch</a:t>
            </a:r>
          </a:p>
          <a:p>
            <a:endParaRPr lang="en-US" dirty="0"/>
          </a:p>
        </p:txBody>
      </p:sp>
      <p:sp>
        <p:nvSpPr>
          <p:cNvPr id="4" name="Slide Number Placeholder 3"/>
          <p:cNvSpPr>
            <a:spLocks noGrp="1"/>
          </p:cNvSpPr>
          <p:nvPr>
            <p:ph type="sldNum" sz="quarter" idx="5"/>
          </p:nvPr>
        </p:nvSpPr>
        <p:spPr/>
        <p:txBody>
          <a:bodyPr/>
          <a:lstStyle/>
          <a:p>
            <a:fld id="{F7FFEAE9-7F6D-4051-8A6A-64B70FBD0842}" type="slidenum">
              <a:rPr lang="en-NL" smtClean="0"/>
              <a:t>3</a:t>
            </a:fld>
            <a:endParaRPr lang="en-NL"/>
          </a:p>
        </p:txBody>
      </p:sp>
    </p:spTree>
    <p:extLst>
      <p:ext uri="{BB962C8B-B14F-4D97-AF65-F5344CB8AC3E}">
        <p14:creationId xmlns:p14="http://schemas.microsoft.com/office/powerpoint/2010/main" val="3801661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AI is a hammer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Think of AI as a powerful tool, it is as strong as the hand that’s holding it.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Copilot doesn't understand goals, context, or design principles. That’s still your job and you always drive the outcome.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Constraints are needed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Teams need to define what’s safe to try, where, and with what kinds of prompts.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You should follow contract-first development with specs, schemas, unit tests, etc.</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Garbage in garbage out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quality of the output is at large determined by the quality of your prompt.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If your comments are unclear or ambiguous you can get weird suggestions.</a:t>
            </a:r>
            <a:endParaRPr lang="en-NL" dirty="0"/>
          </a:p>
        </p:txBody>
      </p:sp>
      <p:sp>
        <p:nvSpPr>
          <p:cNvPr id="4" name="Slide Number Placeholder 3"/>
          <p:cNvSpPr>
            <a:spLocks noGrp="1"/>
          </p:cNvSpPr>
          <p:nvPr>
            <p:ph type="sldNum" sz="quarter" idx="5"/>
          </p:nvPr>
        </p:nvSpPr>
        <p:spPr/>
        <p:txBody>
          <a:bodyPr/>
          <a:lstStyle/>
          <a:p>
            <a:fld id="{F7FFEAE9-7F6D-4051-8A6A-64B70FBD0842}" type="slidenum">
              <a:rPr lang="en-NL" smtClean="0"/>
              <a:t>5</a:t>
            </a:fld>
            <a:endParaRPr lang="en-NL"/>
          </a:p>
        </p:txBody>
      </p:sp>
    </p:spTree>
    <p:extLst>
      <p:ext uri="{BB962C8B-B14F-4D97-AF65-F5344CB8AC3E}">
        <p14:creationId xmlns:p14="http://schemas.microsoft.com/office/powerpoint/2010/main" val="997384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Manage your expectations</a:t>
            </a:r>
          </a:p>
          <a:p>
            <a:pPr marL="171450" indent="-171450">
              <a:buFontTx/>
              <a:buChar char="-"/>
            </a:pPr>
            <a:r>
              <a:rPr lang="en-US" dirty="0"/>
              <a:t>Sometimes the suggestions look great but then when you run it you find out that edge cases are not covered, or even syntax errors. It helps to set ground rules for copilot and I will show you an example of that later.</a:t>
            </a:r>
          </a:p>
          <a:p>
            <a:pPr marL="171450" indent="-171450">
              <a:buFontTx/>
              <a:buChar char="-"/>
            </a:pPr>
            <a:endParaRPr lang="en-US" dirty="0"/>
          </a:p>
          <a:p>
            <a:pPr marL="0" indent="0">
              <a:buFontTx/>
              <a:buNone/>
            </a:pPr>
            <a:r>
              <a:rPr lang="en-US" dirty="0"/>
              <a:t>New junior in the team</a:t>
            </a:r>
          </a:p>
          <a:p>
            <a:pPr marL="171450" indent="-171450">
              <a:buFontTx/>
              <a:buChar char="-"/>
            </a:pPr>
            <a:r>
              <a:rPr lang="en-US" dirty="0"/>
              <a:t>Treat copilot as a junior developer, it knows very well how to code but it doesn’t fully understand your system, your standards, business rules, </a:t>
            </a:r>
            <a:r>
              <a:rPr lang="en-US" dirty="0" err="1"/>
              <a:t>etc</a:t>
            </a:r>
            <a:endParaRPr lang="en-US" dirty="0"/>
          </a:p>
          <a:p>
            <a:pPr marL="171450" indent="-171450">
              <a:buFontTx/>
              <a:buChar char="-"/>
            </a:pPr>
            <a:r>
              <a:rPr lang="en-US" dirty="0"/>
              <a:t>Copilot can and does make mistakes (interval </a:t>
            </a:r>
            <a:r>
              <a:rPr lang="en-US"/>
              <a:t>timer example)</a:t>
            </a:r>
            <a:endParaRPr lang="en-US" dirty="0"/>
          </a:p>
          <a:p>
            <a:pPr marL="171450" indent="-171450">
              <a:buFontTx/>
              <a:buChar char="-"/>
            </a:pPr>
            <a:r>
              <a:rPr lang="en-US" dirty="0"/>
              <a:t>It needs structure, guidance, and review.</a:t>
            </a:r>
          </a:p>
          <a:p>
            <a:pPr marL="171450" indent="-171450">
              <a:buFontTx/>
              <a:buChar char="-"/>
            </a:pPr>
            <a:endParaRPr lang="en-US" dirty="0"/>
          </a:p>
          <a:p>
            <a:pPr marL="0" indent="0">
              <a:buFontTx/>
              <a:buNone/>
            </a:pPr>
            <a:r>
              <a:rPr lang="en-US" dirty="0"/>
              <a:t>Documentation</a:t>
            </a:r>
          </a:p>
          <a:p>
            <a:pPr marL="171450" indent="-171450">
              <a:buFontTx/>
              <a:buChar char="-"/>
            </a:pPr>
            <a:r>
              <a:rPr lang="en-US" dirty="0"/>
              <a:t>Copilot can help you write code but it doesn’t know the why behind it.</a:t>
            </a:r>
          </a:p>
          <a:p>
            <a:pPr marL="171450" indent="-171450">
              <a:buFontTx/>
              <a:buChar char="-"/>
            </a:pPr>
            <a:r>
              <a:rPr lang="en-US" dirty="0"/>
              <a:t>I found that documenting intentions, edge cases, and prompt patterns as I went gave me more consistent results over time. It also helps explaining your project to a new joiner. Copilot is no different.</a:t>
            </a:r>
            <a:endParaRPr lang="en-NL" dirty="0"/>
          </a:p>
        </p:txBody>
      </p:sp>
      <p:sp>
        <p:nvSpPr>
          <p:cNvPr id="4" name="Slide Number Placeholder 3"/>
          <p:cNvSpPr>
            <a:spLocks noGrp="1"/>
          </p:cNvSpPr>
          <p:nvPr>
            <p:ph type="sldNum" sz="quarter" idx="5"/>
          </p:nvPr>
        </p:nvSpPr>
        <p:spPr/>
        <p:txBody>
          <a:bodyPr/>
          <a:lstStyle/>
          <a:p>
            <a:fld id="{F7FFEAE9-7F6D-4051-8A6A-64B70FBD0842}" type="slidenum">
              <a:rPr lang="en-NL" smtClean="0"/>
              <a:t>6</a:t>
            </a:fld>
            <a:endParaRPr lang="en-NL"/>
          </a:p>
        </p:txBody>
      </p:sp>
    </p:spTree>
    <p:extLst>
      <p:ext uri="{BB962C8B-B14F-4D97-AF65-F5344CB8AC3E}">
        <p14:creationId xmlns:p14="http://schemas.microsoft.com/office/powerpoint/2010/main" val="1628419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Prompts:</a:t>
            </a:r>
          </a:p>
          <a:p>
            <a:pPr marL="171450" indent="-171450">
              <a:buFontTx/>
              <a:buChar char="-"/>
            </a:pPr>
            <a:r>
              <a:rPr lang="en-US" dirty="0"/>
              <a:t>It’s easy to forget that prompt inputs are not private.</a:t>
            </a:r>
          </a:p>
          <a:p>
            <a:pPr marL="171450" indent="-171450">
              <a:buFontTx/>
              <a:buChar char="-"/>
            </a:pPr>
            <a:r>
              <a:rPr lang="en-US" dirty="0"/>
              <a:t>We trained ourselves to avoid including internal IPs, or credentials in prompts.</a:t>
            </a:r>
          </a:p>
          <a:p>
            <a:pPr marL="171450" indent="-171450">
              <a:buFontTx/>
              <a:buChar char="-"/>
            </a:pPr>
            <a:r>
              <a:rPr lang="en-US" dirty="0"/>
              <a:t>Just like you wouldn’t post secrets to Stack Overflow, don’t put them in prompts.</a:t>
            </a:r>
          </a:p>
          <a:p>
            <a:pPr marL="171450" indent="-171450">
              <a:buFontTx/>
              <a:buChar char="-"/>
            </a:pPr>
            <a:endParaRPr lang="en-US" dirty="0"/>
          </a:p>
          <a:p>
            <a:pPr marL="0" indent="0">
              <a:buFontTx/>
              <a:buNone/>
            </a:pPr>
            <a:r>
              <a:rPr lang="en-US" dirty="0"/>
              <a:t>Learning together:</a:t>
            </a:r>
          </a:p>
          <a:p>
            <a:pPr marL="0" indent="0">
              <a:buFontTx/>
              <a:buNone/>
            </a:pPr>
            <a:r>
              <a:rPr lang="en-US" dirty="0"/>
              <a:t>- One of our biggest unlocks wasn’t technical, it was cultural.</a:t>
            </a:r>
          </a:p>
          <a:p>
            <a:pPr marL="171450" indent="-171450">
              <a:buFontTx/>
              <a:buChar char="-"/>
            </a:pPr>
            <a:r>
              <a:rPr lang="en-US" dirty="0"/>
              <a:t>There can be hesitation or even reluctance to using AI. It helped a lot to have guilds with monthly catch-ups.</a:t>
            </a:r>
          </a:p>
          <a:p>
            <a:pPr marL="171450" indent="-171450">
              <a:buFontTx/>
              <a:buChar char="-"/>
            </a:pPr>
            <a:endParaRPr lang="en-US" dirty="0"/>
          </a:p>
          <a:p>
            <a:pPr marL="0" indent="0">
              <a:buFontTx/>
              <a:buNone/>
            </a:pPr>
            <a:r>
              <a:rPr lang="en-US" dirty="0"/>
              <a:t>Code review:</a:t>
            </a:r>
          </a:p>
          <a:p>
            <a:pPr marL="171450" indent="-171450">
              <a:buFontTx/>
              <a:buChar char="-"/>
            </a:pPr>
            <a:r>
              <a:rPr lang="en-US" dirty="0"/>
              <a:t>AI makes mistakes, creates bugs, and hallucinates. Probability goes higher with the size of your workspace.</a:t>
            </a:r>
          </a:p>
          <a:p>
            <a:pPr marL="171450" indent="-171450">
              <a:buFontTx/>
              <a:buChar char="-"/>
            </a:pPr>
            <a:r>
              <a:rPr lang="en-US" dirty="0"/>
              <a:t>It can be a good practice to tag Copilot commits and always review with human context in mind, not only reviewing syntax and correctness but does it fulfill the business requirement? Is there a better or safer why to implement it? Will it break something else? Does it follow the team conventions? </a:t>
            </a:r>
            <a:r>
              <a:rPr lang="en-US" dirty="0" err="1"/>
              <a:t>Etc</a:t>
            </a:r>
            <a:endParaRPr lang="en-US" dirty="0"/>
          </a:p>
        </p:txBody>
      </p:sp>
      <p:sp>
        <p:nvSpPr>
          <p:cNvPr id="4" name="Slide Number Placeholder 3"/>
          <p:cNvSpPr>
            <a:spLocks noGrp="1"/>
          </p:cNvSpPr>
          <p:nvPr>
            <p:ph type="sldNum" sz="quarter" idx="5"/>
          </p:nvPr>
        </p:nvSpPr>
        <p:spPr/>
        <p:txBody>
          <a:bodyPr/>
          <a:lstStyle/>
          <a:p>
            <a:fld id="{F7FFEAE9-7F6D-4051-8A6A-64B70FBD0842}" type="slidenum">
              <a:rPr lang="en-NL" smtClean="0"/>
              <a:t>7</a:t>
            </a:fld>
            <a:endParaRPr lang="en-NL"/>
          </a:p>
        </p:txBody>
      </p:sp>
    </p:spTree>
    <p:extLst>
      <p:ext uri="{BB962C8B-B14F-4D97-AF65-F5344CB8AC3E}">
        <p14:creationId xmlns:p14="http://schemas.microsoft.com/office/powerpoint/2010/main" val="553590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F7FFEAE9-7F6D-4051-8A6A-64B70FBD0842}" type="slidenum">
              <a:rPr lang="en-NL" smtClean="0"/>
              <a:t>10</a:t>
            </a:fld>
            <a:endParaRPr lang="en-NL"/>
          </a:p>
        </p:txBody>
      </p:sp>
    </p:spTree>
    <p:extLst>
      <p:ext uri="{BB962C8B-B14F-4D97-AF65-F5344CB8AC3E}">
        <p14:creationId xmlns:p14="http://schemas.microsoft.com/office/powerpoint/2010/main" val="1446688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75538A-EAAE-4125-9BF2-B056295F294D}" type="datetimeFigureOut">
              <a:rPr lang="en-NL" smtClean="0"/>
              <a:t>15/07/2025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1410443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75538A-EAAE-4125-9BF2-B056295F294D}" type="datetimeFigureOut">
              <a:rPr lang="en-NL" smtClean="0"/>
              <a:t>15/07/2025</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3004910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75538A-EAAE-4125-9BF2-B056295F294D}" type="datetimeFigureOut">
              <a:rPr lang="en-NL" smtClean="0"/>
              <a:t>15/07/2025</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884174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5538A-EAAE-4125-9BF2-B056295F294D}" type="datetimeFigureOut">
              <a:rPr lang="en-NL" smtClean="0"/>
              <a:t>15/07/2025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3312480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75538A-EAAE-4125-9BF2-B056295F294D}" type="datetimeFigureOut">
              <a:rPr lang="en-NL" smtClean="0"/>
              <a:t>15/07/2025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350494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475538A-EAAE-4125-9BF2-B056295F294D}" type="datetimeFigureOut">
              <a:rPr lang="en-NL" smtClean="0"/>
              <a:t>15/07/2025</a:t>
            </a:fld>
            <a:endParaRPr lang="en-NL"/>
          </a:p>
        </p:txBody>
      </p:sp>
      <p:sp>
        <p:nvSpPr>
          <p:cNvPr id="9" name="Footer Placeholder 8"/>
          <p:cNvSpPr>
            <a:spLocks noGrp="1"/>
          </p:cNvSpPr>
          <p:nvPr>
            <p:ph type="ftr" sz="quarter" idx="11"/>
          </p:nvPr>
        </p:nvSpPr>
        <p:spPr/>
        <p:txBody>
          <a:bodyPr/>
          <a:lstStyle/>
          <a:p>
            <a:endParaRPr lang="en-NL"/>
          </a:p>
        </p:txBody>
      </p:sp>
      <p:sp>
        <p:nvSpPr>
          <p:cNvPr id="10" name="Slide Number Placeholder 9"/>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3685705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3475538A-EAAE-4125-9BF2-B056295F294D}" type="datetimeFigureOut">
              <a:rPr lang="en-NL" smtClean="0"/>
              <a:t>15/07/2025</a:t>
            </a:fld>
            <a:endParaRPr lang="en-NL"/>
          </a:p>
        </p:txBody>
      </p:sp>
      <p:sp>
        <p:nvSpPr>
          <p:cNvPr id="11" name="Footer Placeholder 10"/>
          <p:cNvSpPr>
            <a:spLocks noGrp="1"/>
          </p:cNvSpPr>
          <p:nvPr>
            <p:ph type="ftr" sz="quarter" idx="11"/>
          </p:nvPr>
        </p:nvSpPr>
        <p:spPr/>
        <p:txBody>
          <a:bodyPr/>
          <a:lstStyle/>
          <a:p>
            <a:endParaRPr lang="en-NL"/>
          </a:p>
        </p:txBody>
      </p:sp>
      <p:sp>
        <p:nvSpPr>
          <p:cNvPr id="12" name="Slide Number Placeholder 11"/>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1663781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3475538A-EAAE-4125-9BF2-B056295F294D}" type="datetimeFigureOut">
              <a:rPr lang="en-NL" smtClean="0"/>
              <a:t>15/07/2025</a:t>
            </a:fld>
            <a:endParaRPr lang="en-NL"/>
          </a:p>
        </p:txBody>
      </p:sp>
      <p:sp>
        <p:nvSpPr>
          <p:cNvPr id="7" name="Footer Placeholder 6"/>
          <p:cNvSpPr>
            <a:spLocks noGrp="1"/>
          </p:cNvSpPr>
          <p:nvPr>
            <p:ph type="ftr" sz="quarter" idx="11"/>
          </p:nvPr>
        </p:nvSpPr>
        <p:spPr/>
        <p:txBody>
          <a:bodyPr/>
          <a:lstStyle/>
          <a:p>
            <a:endParaRPr lang="en-NL"/>
          </a:p>
        </p:txBody>
      </p:sp>
      <p:sp>
        <p:nvSpPr>
          <p:cNvPr id="8" name="Slide Number Placeholder 7"/>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1362472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475538A-EAAE-4125-9BF2-B056295F294D}" type="datetimeFigureOut">
              <a:rPr lang="en-NL" smtClean="0"/>
              <a:t>15/07/2025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294932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475538A-EAAE-4125-9BF2-B056295F294D}" type="datetimeFigureOut">
              <a:rPr lang="en-NL" smtClean="0"/>
              <a:t>15/07/2025</a:t>
            </a:fld>
            <a:endParaRPr lang="en-NL"/>
          </a:p>
        </p:txBody>
      </p:sp>
      <p:sp>
        <p:nvSpPr>
          <p:cNvPr id="9" name="Footer Placeholder 8"/>
          <p:cNvSpPr>
            <a:spLocks noGrp="1"/>
          </p:cNvSpPr>
          <p:nvPr>
            <p:ph type="ftr" sz="quarter" idx="11"/>
          </p:nvPr>
        </p:nvSpPr>
        <p:spPr/>
        <p:txBody>
          <a:bodyPr/>
          <a:lstStyle/>
          <a:p>
            <a:endParaRPr lang="en-NL"/>
          </a:p>
        </p:txBody>
      </p:sp>
      <p:sp>
        <p:nvSpPr>
          <p:cNvPr id="10" name="Slide Number Placeholder 9"/>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677633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475538A-EAAE-4125-9BF2-B056295F294D}" type="datetimeFigureOut">
              <a:rPr lang="en-NL" smtClean="0"/>
              <a:t>15/07/2025</a:t>
            </a:fld>
            <a:endParaRPr lang="en-NL"/>
          </a:p>
        </p:txBody>
      </p:sp>
      <p:sp>
        <p:nvSpPr>
          <p:cNvPr id="9" name="Footer Placeholder 8"/>
          <p:cNvSpPr>
            <a:spLocks noGrp="1"/>
          </p:cNvSpPr>
          <p:nvPr>
            <p:ph type="ftr" sz="quarter" idx="11"/>
          </p:nvPr>
        </p:nvSpPr>
        <p:spPr>
          <a:xfrm>
            <a:off x="3499101" y="6356350"/>
            <a:ext cx="5911517" cy="365125"/>
          </a:xfrm>
        </p:spPr>
        <p:txBody>
          <a:bodyPr/>
          <a:lstStyle/>
          <a:p>
            <a:endParaRPr lang="en-NL"/>
          </a:p>
        </p:txBody>
      </p:sp>
      <p:sp>
        <p:nvSpPr>
          <p:cNvPr id="10" name="Slide Number Placeholder 9"/>
          <p:cNvSpPr>
            <a:spLocks noGrp="1"/>
          </p:cNvSpPr>
          <p:nvPr>
            <p:ph type="sldNum" sz="quarter" idx="12"/>
          </p:nvPr>
        </p:nvSpPr>
        <p:spPr/>
        <p:txBody>
          <a:bodyPr/>
          <a:lstStyle/>
          <a:p>
            <a:fld id="{9C2C8186-31BD-4B5C-A9D9-2A68A5C6D9DF}" type="slidenum">
              <a:rPr lang="en-NL" smtClean="0"/>
              <a:t>‹#›</a:t>
            </a:fld>
            <a:endParaRPr lang="en-NL"/>
          </a:p>
        </p:txBody>
      </p:sp>
    </p:spTree>
    <p:extLst>
      <p:ext uri="{BB962C8B-B14F-4D97-AF65-F5344CB8AC3E}">
        <p14:creationId xmlns:p14="http://schemas.microsoft.com/office/powerpoint/2010/main" val="16345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3475538A-EAAE-4125-9BF2-B056295F294D}" type="datetimeFigureOut">
              <a:rPr lang="en-NL" smtClean="0"/>
              <a:t>15/07/2025</a:t>
            </a:fld>
            <a:endParaRPr lang="en-NL"/>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NL"/>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9C2C8186-31BD-4B5C-A9D9-2A68A5C6D9DF}" type="slidenum">
              <a:rPr lang="en-NL" smtClean="0"/>
              <a:t>‹#›</a:t>
            </a:fld>
            <a:endParaRPr lang="en-NL"/>
          </a:p>
        </p:txBody>
      </p:sp>
    </p:spTree>
    <p:extLst>
      <p:ext uri="{BB962C8B-B14F-4D97-AF65-F5344CB8AC3E}">
        <p14:creationId xmlns:p14="http://schemas.microsoft.com/office/powerpoint/2010/main" val="21268684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akram0zaki/GithubCopilotDem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kram0zaki/GithubCopilotDemo"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9BE5-349F-FD7F-D5BE-68D45093B548}"/>
              </a:ext>
            </a:extLst>
          </p:cNvPr>
          <p:cNvSpPr>
            <a:spLocks noGrp="1"/>
          </p:cNvSpPr>
          <p:nvPr>
            <p:ph type="ctrTitle"/>
          </p:nvPr>
        </p:nvSpPr>
        <p:spPr/>
        <p:txBody>
          <a:bodyPr>
            <a:normAutofit/>
          </a:bodyPr>
          <a:lstStyle/>
          <a:p>
            <a:r>
              <a:rPr lang="en-US" sz="4800" dirty="0">
                <a:latin typeface="Segoe UI Black" panose="020B0A02040204020203" pitchFamily="34" charset="0"/>
                <a:ea typeface="Segoe UI Black" panose="020B0A02040204020203" pitchFamily="34" charset="0"/>
              </a:rPr>
              <a:t>Copilot AI-Assisted Coding</a:t>
            </a:r>
            <a:br>
              <a:rPr lang="en-US" sz="4800" dirty="0">
                <a:latin typeface="Segoe UI Black" panose="020B0A02040204020203" pitchFamily="34" charset="0"/>
                <a:ea typeface="Segoe UI Black" panose="020B0A02040204020203" pitchFamily="34" charset="0"/>
              </a:rPr>
            </a:br>
            <a:r>
              <a:rPr lang="en-US" sz="4800" dirty="0">
                <a:latin typeface="Segoe UI Black" panose="020B0A02040204020203" pitchFamily="34" charset="0"/>
                <a:ea typeface="Segoe UI Black" panose="020B0A02040204020203" pitchFamily="34" charset="0"/>
              </a:rPr>
              <a:t>Lessons Learned</a:t>
            </a:r>
            <a:endParaRPr lang="en-NL" sz="4800" dirty="0">
              <a:latin typeface="Segoe UI Black" panose="020B0A02040204020203" pitchFamily="34" charset="0"/>
              <a:ea typeface="Segoe UI Black" panose="020B0A02040204020203" pitchFamily="34" charset="0"/>
            </a:endParaRPr>
          </a:p>
        </p:txBody>
      </p:sp>
      <p:sp>
        <p:nvSpPr>
          <p:cNvPr id="3" name="Subtitle 2">
            <a:extLst>
              <a:ext uri="{FF2B5EF4-FFF2-40B4-BE49-F238E27FC236}">
                <a16:creationId xmlns:a16="http://schemas.microsoft.com/office/drawing/2014/main" id="{AD29FEF3-A65A-14C0-D628-70E7FBA1DCD0}"/>
              </a:ext>
            </a:extLst>
          </p:cNvPr>
          <p:cNvSpPr>
            <a:spLocks noGrp="1"/>
          </p:cNvSpPr>
          <p:nvPr>
            <p:ph type="subTitle" idx="1"/>
          </p:nvPr>
        </p:nvSpPr>
        <p:spPr/>
        <p:txBody>
          <a:bodyPr>
            <a:noAutofit/>
          </a:bodyPr>
          <a:lstStyle/>
          <a:p>
            <a:r>
              <a:rPr lang="en-US" sz="2800" dirty="0"/>
              <a:t>Akram Zaki, Jul-2025</a:t>
            </a:r>
          </a:p>
          <a:p>
            <a:r>
              <a:rPr lang="en-US" sz="2000" dirty="0">
                <a:solidFill>
                  <a:srgbClr val="0070C0"/>
                </a:solidFill>
                <a:hlinkClick r:id="rId2">
                  <a:extLst>
                    <a:ext uri="{A12FA001-AC4F-418D-AE19-62706E023703}">
                      <ahyp:hlinkClr xmlns:ahyp="http://schemas.microsoft.com/office/drawing/2018/hyperlinkcolor" val="tx"/>
                    </a:ext>
                  </a:extLst>
                </a:hlinkClick>
              </a:rPr>
              <a:t>https://github.com/akram0zaki/GithubCopilotDemo</a:t>
            </a:r>
            <a:endParaRPr lang="en-NL" sz="2000" dirty="0">
              <a:solidFill>
                <a:srgbClr val="0070C0"/>
              </a:solidFill>
            </a:endParaRPr>
          </a:p>
        </p:txBody>
      </p:sp>
    </p:spTree>
    <p:extLst>
      <p:ext uri="{BB962C8B-B14F-4D97-AF65-F5344CB8AC3E}">
        <p14:creationId xmlns:p14="http://schemas.microsoft.com/office/powerpoint/2010/main" val="2031460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889FB-C2F6-7C81-18C4-CC35B095A58E}"/>
              </a:ext>
            </a:extLst>
          </p:cNvPr>
          <p:cNvSpPr>
            <a:spLocks noGrp="1"/>
          </p:cNvSpPr>
          <p:nvPr>
            <p:ph type="title"/>
          </p:nvPr>
        </p:nvSpPr>
        <p:spPr/>
        <p:txBody>
          <a:bodyPr/>
          <a:lstStyle/>
          <a:p>
            <a:endParaRPr lang="en-NL" dirty="0"/>
          </a:p>
        </p:txBody>
      </p:sp>
      <p:graphicFrame>
        <p:nvGraphicFramePr>
          <p:cNvPr id="7" name="Content Placeholder 2">
            <a:extLst>
              <a:ext uri="{FF2B5EF4-FFF2-40B4-BE49-F238E27FC236}">
                <a16:creationId xmlns:a16="http://schemas.microsoft.com/office/drawing/2014/main" id="{A3D02945-0ADD-3EAE-6CBF-F22B137FDF5A}"/>
              </a:ext>
            </a:extLst>
          </p:cNvPr>
          <p:cNvGraphicFramePr>
            <a:graphicFrameLocks noGrp="1"/>
          </p:cNvGraphicFramePr>
          <p:nvPr>
            <p:ph idx="1"/>
            <p:extLst>
              <p:ext uri="{D42A27DB-BD31-4B8C-83A1-F6EECF244321}">
                <p14:modId xmlns:p14="http://schemas.microsoft.com/office/powerpoint/2010/main" val="2474715839"/>
              </p:ext>
            </p:extLst>
          </p:nvPr>
        </p:nvGraphicFramePr>
        <p:xfrm>
          <a:off x="3869268" y="864108"/>
          <a:ext cx="7315200" cy="51206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A hand placing a smiley face on a stack of blocks&#10;&#10;AI-generated content may be incorrect.">
            <a:extLst>
              <a:ext uri="{FF2B5EF4-FFF2-40B4-BE49-F238E27FC236}">
                <a16:creationId xmlns:a16="http://schemas.microsoft.com/office/drawing/2014/main" id="{952E8412-9CEC-595C-D5A2-C3A4F1D0E39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526" y="998728"/>
            <a:ext cx="3234267" cy="4851400"/>
          </a:xfrm>
          <a:prstGeom prst="rect">
            <a:avLst/>
          </a:prstGeom>
        </p:spPr>
      </p:pic>
    </p:spTree>
    <p:extLst>
      <p:ext uri="{BB962C8B-B14F-4D97-AF65-F5344CB8AC3E}">
        <p14:creationId xmlns:p14="http://schemas.microsoft.com/office/powerpoint/2010/main" val="3705802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small tiles with letters on them&#10;&#10;AI-generated content may be incorrect.">
            <a:extLst>
              <a:ext uri="{FF2B5EF4-FFF2-40B4-BE49-F238E27FC236}">
                <a16:creationId xmlns:a16="http://schemas.microsoft.com/office/drawing/2014/main" id="{FB05D4C0-F2FD-8395-87D7-0C30984E0C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01471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13A95FF-1A75-49AA-86AE-EED61BD0E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NL"/>
          </a:p>
        </p:txBody>
      </p:sp>
      <p:sp>
        <p:nvSpPr>
          <p:cNvPr id="2" name="Title 1">
            <a:extLst>
              <a:ext uri="{FF2B5EF4-FFF2-40B4-BE49-F238E27FC236}">
                <a16:creationId xmlns:a16="http://schemas.microsoft.com/office/drawing/2014/main" id="{9FD7B201-D82A-F4A0-03DA-213EA792014D}"/>
              </a:ext>
            </a:extLst>
          </p:cNvPr>
          <p:cNvSpPr>
            <a:spLocks noGrp="1"/>
          </p:cNvSpPr>
          <p:nvPr>
            <p:ph type="title"/>
          </p:nvPr>
        </p:nvSpPr>
        <p:spPr>
          <a:xfrm>
            <a:off x="289249" y="1123837"/>
            <a:ext cx="4016116" cy="1255469"/>
          </a:xfrm>
        </p:spPr>
        <p:txBody>
          <a:bodyPr>
            <a:normAutofit fontScale="90000"/>
          </a:bodyPr>
          <a:lstStyle/>
          <a:p>
            <a:r>
              <a:rPr lang="en-US" dirty="0">
                <a:latin typeface="Segoe UI Black" panose="020B0A02040204020203" pitchFamily="34" charset="0"/>
                <a:ea typeface="Segoe UI Black" panose="020B0A02040204020203" pitchFamily="34" charset="0"/>
              </a:rPr>
              <a:t>Why GitHub Copilot, and why now?</a:t>
            </a:r>
            <a:br>
              <a:rPr lang="en-US" sz="2800" dirty="0"/>
            </a:br>
            <a:endParaRPr lang="en-NL" sz="2800" dirty="0"/>
          </a:p>
        </p:txBody>
      </p:sp>
      <p:sp>
        <p:nvSpPr>
          <p:cNvPr id="26" name="Content Placeholder 8">
            <a:extLst>
              <a:ext uri="{FF2B5EF4-FFF2-40B4-BE49-F238E27FC236}">
                <a16:creationId xmlns:a16="http://schemas.microsoft.com/office/drawing/2014/main" id="{4DF8BB0B-7EDD-4599-2E53-3FE6DE14F259}"/>
              </a:ext>
            </a:extLst>
          </p:cNvPr>
          <p:cNvSpPr>
            <a:spLocks noGrp="1"/>
          </p:cNvSpPr>
          <p:nvPr>
            <p:ph idx="1"/>
          </p:nvPr>
        </p:nvSpPr>
        <p:spPr>
          <a:xfrm>
            <a:off x="289249" y="2510395"/>
            <a:ext cx="4016116" cy="3274586"/>
          </a:xfrm>
        </p:spPr>
        <p:txBody>
          <a:bodyPr anchor="t">
            <a:normAutofit/>
          </a:bodyPr>
          <a:lstStyle/>
          <a:p>
            <a:r>
              <a:rPr lang="en-US" dirty="0">
                <a:solidFill>
                  <a:srgbClr val="FFFFFF"/>
                </a:solidFill>
              </a:rPr>
              <a:t>Building Faster, Clearing Debt, Creating the Future</a:t>
            </a:r>
          </a:p>
          <a:p>
            <a:endParaRPr lang="en-US" dirty="0">
              <a:solidFill>
                <a:srgbClr val="FFFFFF"/>
              </a:solidFill>
            </a:endParaRPr>
          </a:p>
        </p:txBody>
      </p:sp>
      <p:pic>
        <p:nvPicPr>
          <p:cNvPr id="5" name="Content Placeholder 4" descr="A person with her hands up in front of a computer&#10;&#10;AI-generated content may be incorrect.">
            <a:extLst>
              <a:ext uri="{FF2B5EF4-FFF2-40B4-BE49-F238E27FC236}">
                <a16:creationId xmlns:a16="http://schemas.microsoft.com/office/drawing/2014/main" id="{E5506B26-3C75-E89C-46CF-56EACBD21CAA}"/>
              </a:ext>
            </a:extLst>
          </p:cNvPr>
          <p:cNvPicPr>
            <a:picLocks noChangeAspect="1"/>
          </p:cNvPicPr>
          <p:nvPr/>
        </p:nvPicPr>
        <p:blipFill>
          <a:blip r:embed="rId3">
            <a:extLst>
              <a:ext uri="{28A0092B-C50C-407E-A947-70E740481C1C}">
                <a14:useLocalDpi xmlns:a14="http://schemas.microsoft.com/office/drawing/2010/main" val="0"/>
              </a:ext>
            </a:extLst>
          </a:blip>
          <a:srcRect l="9346" r="13096"/>
          <a:stretch>
            <a:fillRect/>
          </a:stretch>
        </p:blipFill>
        <p:spPr>
          <a:xfrm>
            <a:off x="5137463" y="759599"/>
            <a:ext cx="6193767" cy="5330650"/>
          </a:xfrm>
          <a:prstGeom prst="rect">
            <a:avLst/>
          </a:prstGeom>
        </p:spPr>
      </p:pic>
    </p:spTree>
    <p:extLst>
      <p:ext uri="{BB962C8B-B14F-4D97-AF65-F5344CB8AC3E}">
        <p14:creationId xmlns:p14="http://schemas.microsoft.com/office/powerpoint/2010/main" val="1660919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82041-4506-DA6D-8A02-EA84D505B1DE}"/>
              </a:ext>
            </a:extLst>
          </p:cNvPr>
          <p:cNvSpPr>
            <a:spLocks noGrp="1"/>
          </p:cNvSpPr>
          <p:nvPr>
            <p:ph type="title"/>
          </p:nvPr>
        </p:nvSpPr>
        <p:spPr/>
        <p:txBody>
          <a:bodyPr/>
          <a:lstStyle/>
          <a:p>
            <a:r>
              <a:rPr lang="en-US" dirty="0">
                <a:solidFill>
                  <a:schemeClr val="bg1"/>
                </a:solidFill>
              </a:rPr>
              <a:t>Satya Nadella on AI + Developer Productivity </a:t>
            </a:r>
            <a:br>
              <a:rPr lang="en-US" dirty="0">
                <a:solidFill>
                  <a:schemeClr val="bg1"/>
                </a:solidFill>
              </a:rPr>
            </a:br>
            <a:r>
              <a:rPr lang="en-US" dirty="0">
                <a:solidFill>
                  <a:schemeClr val="bg1"/>
                </a:solidFill>
              </a:rPr>
              <a:t>(1 min)</a:t>
            </a:r>
            <a:br>
              <a:rPr lang="en-US" dirty="0"/>
            </a:br>
            <a:br>
              <a:rPr lang="en-US" dirty="0"/>
            </a:br>
            <a:r>
              <a:rPr lang="en-US" sz="2000" dirty="0"/>
              <a:t>https://bit.ly/why-copilot</a:t>
            </a:r>
            <a:endParaRPr lang="en-NL" sz="2000" dirty="0"/>
          </a:p>
        </p:txBody>
      </p:sp>
      <p:pic>
        <p:nvPicPr>
          <p:cNvPr id="4" name="455_511__Satya Nadella on AI Agents, Rebuilding the Web, the Future of Work, and more">
            <a:hlinkClick r:id="" action="ppaction://media"/>
            <a:extLst>
              <a:ext uri="{FF2B5EF4-FFF2-40B4-BE49-F238E27FC236}">
                <a16:creationId xmlns:a16="http://schemas.microsoft.com/office/drawing/2014/main" id="{48EBE810-FAE1-620C-5301-6F74B985B3F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868738" y="1366838"/>
            <a:ext cx="7315200" cy="4114800"/>
          </a:xfrm>
        </p:spPr>
      </p:pic>
    </p:spTree>
    <p:extLst>
      <p:ext uri="{BB962C8B-B14F-4D97-AF65-F5344CB8AC3E}">
        <p14:creationId xmlns:p14="http://schemas.microsoft.com/office/powerpoint/2010/main" val="162192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0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1034C-3065-9FCE-306C-5C75C62B6F2C}"/>
              </a:ext>
            </a:extLst>
          </p:cNvPr>
          <p:cNvSpPr>
            <a:spLocks noGrp="1"/>
          </p:cNvSpPr>
          <p:nvPr>
            <p:ph type="title"/>
          </p:nvPr>
        </p:nvSpPr>
        <p:spPr/>
        <p:txBody>
          <a:bodyPr/>
          <a:lstStyle/>
          <a:p>
            <a:r>
              <a:rPr lang="en-US" dirty="0">
                <a:latin typeface="Segoe UI Black" panose="020B0A02040204020203" pitchFamily="34" charset="0"/>
                <a:ea typeface="Segoe UI Black" panose="020B0A02040204020203" pitchFamily="34" charset="0"/>
              </a:rPr>
              <a:t>The Copilot Journey</a:t>
            </a:r>
            <a:endParaRPr lang="en-NL" dirty="0">
              <a:latin typeface="Segoe UI Black" panose="020B0A02040204020203" pitchFamily="34" charset="0"/>
              <a:ea typeface="Segoe UI Black" panose="020B0A02040204020203" pitchFamily="34" charset="0"/>
            </a:endParaRPr>
          </a:p>
        </p:txBody>
      </p:sp>
      <p:pic>
        <p:nvPicPr>
          <p:cNvPr id="5" name="Content Placeholder 4" descr="A toy boat on a map&#10;&#10;AI-generated content may be incorrect.">
            <a:extLst>
              <a:ext uri="{FF2B5EF4-FFF2-40B4-BE49-F238E27FC236}">
                <a16:creationId xmlns:a16="http://schemas.microsoft.com/office/drawing/2014/main" id="{3F61927B-912C-CB1E-3B86-0A54BE23E0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985837"/>
            <a:ext cx="7315200" cy="4876800"/>
          </a:xfrm>
        </p:spPr>
      </p:pic>
    </p:spTree>
    <p:extLst>
      <p:ext uri="{BB962C8B-B14F-4D97-AF65-F5344CB8AC3E}">
        <p14:creationId xmlns:p14="http://schemas.microsoft.com/office/powerpoint/2010/main" val="3820767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EC19AE7C-8DAF-DEB9-C97D-0662142EB3E5}"/>
              </a:ext>
            </a:extLst>
          </p:cNvPr>
          <p:cNvGrpSpPr/>
          <p:nvPr/>
        </p:nvGrpSpPr>
        <p:grpSpPr>
          <a:xfrm>
            <a:off x="1" y="0"/>
            <a:ext cx="4081046" cy="6858000"/>
            <a:chOff x="1" y="0"/>
            <a:chExt cx="4081046" cy="6858000"/>
          </a:xfrm>
        </p:grpSpPr>
        <p:sp>
          <p:nvSpPr>
            <p:cNvPr id="2" name="Rectangle 1">
              <a:extLst>
                <a:ext uri="{FF2B5EF4-FFF2-40B4-BE49-F238E27FC236}">
                  <a16:creationId xmlns:a16="http://schemas.microsoft.com/office/drawing/2014/main" id="{7BFA39CF-2C72-74B4-CB36-4CF4B79EB723}"/>
                </a:ext>
              </a:extLst>
            </p:cNvPr>
            <p:cNvSpPr/>
            <p:nvPr/>
          </p:nvSpPr>
          <p:spPr>
            <a:xfrm>
              <a:off x="1" y="0"/>
              <a:ext cx="4081046"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AI is a hammer, </a:t>
              </a:r>
            </a:p>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not a craftsman</a:t>
              </a:r>
            </a:p>
            <a:p>
              <a:pPr algn="ctr"/>
              <a:endParaRPr lang="en-US" dirty="0"/>
            </a:p>
            <a:p>
              <a:pPr algn="ctr"/>
              <a:endParaRPr lang="en-US" dirty="0"/>
            </a:p>
            <a:p>
              <a:pPr algn="ctr"/>
              <a:endParaRPr lang="en-NL" dirty="0"/>
            </a:p>
          </p:txBody>
        </p:sp>
        <p:pic>
          <p:nvPicPr>
            <p:cNvPr id="20" name="Picture 19" descr="A person working on a sculpture&#10;&#10;AI-generated content may be incorrect.">
              <a:extLst>
                <a:ext uri="{FF2B5EF4-FFF2-40B4-BE49-F238E27FC236}">
                  <a16:creationId xmlns:a16="http://schemas.microsoft.com/office/drawing/2014/main" id="{EB58B42E-2641-F4D7-CE20-4619066F2F47}"/>
                </a:ext>
              </a:extLst>
            </p:cNvPr>
            <p:cNvPicPr>
              <a:picLocks noChangeAspect="1"/>
            </p:cNvPicPr>
            <p:nvPr/>
          </p:nvPicPr>
          <p:blipFill>
            <a:blip r:embed="rId3">
              <a:extLst>
                <a:ext uri="{28A0092B-C50C-407E-A947-70E740481C1C}">
                  <a14:useLocalDpi xmlns:a14="http://schemas.microsoft.com/office/drawing/2010/main" val="0"/>
                </a:ext>
              </a:extLst>
            </a:blip>
            <a:srcRect l="29639" t="14658" r="27496"/>
            <a:stretch>
              <a:fillRect/>
            </a:stretch>
          </p:blipFill>
          <p:spPr>
            <a:xfrm>
              <a:off x="219161" y="1692611"/>
              <a:ext cx="3642726" cy="4834647"/>
            </a:xfrm>
            <a:prstGeom prst="rect">
              <a:avLst/>
            </a:prstGeom>
          </p:spPr>
        </p:pic>
      </p:grpSp>
      <p:grpSp>
        <p:nvGrpSpPr>
          <p:cNvPr id="30" name="Group 29">
            <a:extLst>
              <a:ext uri="{FF2B5EF4-FFF2-40B4-BE49-F238E27FC236}">
                <a16:creationId xmlns:a16="http://schemas.microsoft.com/office/drawing/2014/main" id="{F4C1591E-49E1-3F3E-BC19-4D519AB4730F}"/>
              </a:ext>
            </a:extLst>
          </p:cNvPr>
          <p:cNvGrpSpPr/>
          <p:nvPr/>
        </p:nvGrpSpPr>
        <p:grpSpPr>
          <a:xfrm>
            <a:off x="4081047" y="0"/>
            <a:ext cx="4081046" cy="6858000"/>
            <a:chOff x="4081047" y="0"/>
            <a:chExt cx="4081046" cy="6858000"/>
          </a:xfrm>
        </p:grpSpPr>
        <p:sp>
          <p:nvSpPr>
            <p:cNvPr id="21" name="Rectangle 20">
              <a:extLst>
                <a:ext uri="{FF2B5EF4-FFF2-40B4-BE49-F238E27FC236}">
                  <a16:creationId xmlns:a16="http://schemas.microsoft.com/office/drawing/2014/main" id="{A91757F8-B18F-E38C-F07E-A48CE4002331}"/>
                </a:ext>
              </a:extLst>
            </p:cNvPr>
            <p:cNvSpPr/>
            <p:nvPr/>
          </p:nvSpPr>
          <p:spPr>
            <a:xfrm>
              <a:off x="4081047" y="0"/>
              <a:ext cx="4081046" cy="6858000"/>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Experiments Need Constraints</a:t>
              </a:r>
              <a:endParaRPr lang="en-US" dirty="0"/>
            </a:p>
            <a:p>
              <a:pPr algn="ctr"/>
              <a:endParaRPr lang="en-US" dirty="0"/>
            </a:p>
            <a:p>
              <a:pPr algn="ctr"/>
              <a:endParaRPr lang="en-NL" dirty="0"/>
            </a:p>
          </p:txBody>
        </p:sp>
        <p:pic>
          <p:nvPicPr>
            <p:cNvPr id="23" name="Picture 22" descr="A road with a white line on it&#10;&#10;AI-generated content may be incorrect.">
              <a:extLst>
                <a:ext uri="{FF2B5EF4-FFF2-40B4-BE49-F238E27FC236}">
                  <a16:creationId xmlns:a16="http://schemas.microsoft.com/office/drawing/2014/main" id="{AC072143-3E03-4218-9C08-D4216C30F0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0207" y="1692611"/>
              <a:ext cx="3642726" cy="4834647"/>
            </a:xfrm>
            <a:prstGeom prst="rect">
              <a:avLst/>
            </a:prstGeom>
          </p:spPr>
        </p:pic>
      </p:grpSp>
      <p:grpSp>
        <p:nvGrpSpPr>
          <p:cNvPr id="31" name="Group 30">
            <a:extLst>
              <a:ext uri="{FF2B5EF4-FFF2-40B4-BE49-F238E27FC236}">
                <a16:creationId xmlns:a16="http://schemas.microsoft.com/office/drawing/2014/main" id="{02FB9BBB-56DD-AD21-BE28-C4AD6482865C}"/>
              </a:ext>
            </a:extLst>
          </p:cNvPr>
          <p:cNvGrpSpPr/>
          <p:nvPr/>
        </p:nvGrpSpPr>
        <p:grpSpPr>
          <a:xfrm>
            <a:off x="8162093" y="0"/>
            <a:ext cx="4081046" cy="6858000"/>
            <a:chOff x="8162093" y="0"/>
            <a:chExt cx="4081046" cy="6858000"/>
          </a:xfrm>
        </p:grpSpPr>
        <p:sp>
          <p:nvSpPr>
            <p:cNvPr id="26" name="Rectangle 25">
              <a:extLst>
                <a:ext uri="{FF2B5EF4-FFF2-40B4-BE49-F238E27FC236}">
                  <a16:creationId xmlns:a16="http://schemas.microsoft.com/office/drawing/2014/main" id="{D57F20DA-D187-D74F-FB94-AE2F2CD36ABF}"/>
                </a:ext>
              </a:extLst>
            </p:cNvPr>
            <p:cNvSpPr/>
            <p:nvPr/>
          </p:nvSpPr>
          <p:spPr>
            <a:xfrm>
              <a:off x="8162093" y="0"/>
              <a:ext cx="4081046" cy="6858000"/>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Messy Input, Messy Output</a:t>
              </a:r>
              <a:endParaRPr lang="en-US" dirty="0"/>
            </a:p>
            <a:p>
              <a:pPr algn="ctr"/>
              <a:endParaRPr lang="en-US" dirty="0"/>
            </a:p>
            <a:p>
              <a:pPr algn="ctr"/>
              <a:endParaRPr lang="en-US" dirty="0"/>
            </a:p>
            <a:p>
              <a:pPr algn="ctr"/>
              <a:endParaRPr lang="en-NL" dirty="0"/>
            </a:p>
          </p:txBody>
        </p:sp>
        <p:pic>
          <p:nvPicPr>
            <p:cNvPr id="28" name="Picture 27" descr="A robot using a computer&#10;&#10;AI-generated content may be incorrect.">
              <a:extLst>
                <a:ext uri="{FF2B5EF4-FFF2-40B4-BE49-F238E27FC236}">
                  <a16:creationId xmlns:a16="http://schemas.microsoft.com/office/drawing/2014/main" id="{598FBFEF-54EF-8A7E-78B1-467224DE57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8827" y="1697035"/>
              <a:ext cx="3387577" cy="4830223"/>
            </a:xfrm>
            <a:prstGeom prst="rect">
              <a:avLst/>
            </a:prstGeom>
          </p:spPr>
        </p:pic>
      </p:grpSp>
    </p:spTree>
    <p:extLst>
      <p:ext uri="{BB962C8B-B14F-4D97-AF65-F5344CB8AC3E}">
        <p14:creationId xmlns:p14="http://schemas.microsoft.com/office/powerpoint/2010/main" val="87916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82494-6FB8-FD35-9C8F-187AD6D54CEC}"/>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33CC9318-8815-6716-6D9D-8088E35AC3EF}"/>
              </a:ext>
            </a:extLst>
          </p:cNvPr>
          <p:cNvGrpSpPr/>
          <p:nvPr/>
        </p:nvGrpSpPr>
        <p:grpSpPr>
          <a:xfrm>
            <a:off x="1" y="0"/>
            <a:ext cx="4081046" cy="6858000"/>
            <a:chOff x="1" y="0"/>
            <a:chExt cx="4081046" cy="6858000"/>
          </a:xfrm>
        </p:grpSpPr>
        <p:sp>
          <p:nvSpPr>
            <p:cNvPr id="2" name="Rectangle 1">
              <a:extLst>
                <a:ext uri="{FF2B5EF4-FFF2-40B4-BE49-F238E27FC236}">
                  <a16:creationId xmlns:a16="http://schemas.microsoft.com/office/drawing/2014/main" id="{5A3D81DB-EF8B-B8A4-3BB0-84939B946EFF}"/>
                </a:ext>
              </a:extLst>
            </p:cNvPr>
            <p:cNvSpPr/>
            <p:nvPr/>
          </p:nvSpPr>
          <p:spPr>
            <a:xfrm>
              <a:off x="1" y="0"/>
              <a:ext cx="4081046"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Expectations vs Reality</a:t>
              </a:r>
            </a:p>
            <a:p>
              <a:pPr algn="ctr"/>
              <a:endParaRPr lang="en-US" dirty="0"/>
            </a:p>
            <a:p>
              <a:pPr algn="ctr"/>
              <a:endParaRPr lang="en-US" dirty="0"/>
            </a:p>
            <a:p>
              <a:pPr algn="ctr"/>
              <a:endParaRPr lang="en-NL" dirty="0"/>
            </a:p>
          </p:txBody>
        </p:sp>
        <p:pic>
          <p:nvPicPr>
            <p:cNvPr id="4" name="Picture 3" descr="A collage of a cheeseburger&#10;&#10;AI-generated content may be incorrect.">
              <a:extLst>
                <a:ext uri="{FF2B5EF4-FFF2-40B4-BE49-F238E27FC236}">
                  <a16:creationId xmlns:a16="http://schemas.microsoft.com/office/drawing/2014/main" id="{72F00EA1-0692-C71B-28AA-10BC29E5D5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970" y="1692611"/>
              <a:ext cx="3683917" cy="4834647"/>
            </a:xfrm>
            <a:prstGeom prst="rect">
              <a:avLst/>
            </a:prstGeom>
          </p:spPr>
        </p:pic>
      </p:grpSp>
      <p:grpSp>
        <p:nvGrpSpPr>
          <p:cNvPr id="10" name="Group 9">
            <a:extLst>
              <a:ext uri="{FF2B5EF4-FFF2-40B4-BE49-F238E27FC236}">
                <a16:creationId xmlns:a16="http://schemas.microsoft.com/office/drawing/2014/main" id="{1FCE7916-1495-C18C-4B58-5AFE185F4DDB}"/>
              </a:ext>
            </a:extLst>
          </p:cNvPr>
          <p:cNvGrpSpPr/>
          <p:nvPr/>
        </p:nvGrpSpPr>
        <p:grpSpPr>
          <a:xfrm>
            <a:off x="4081047" y="0"/>
            <a:ext cx="4081046" cy="6858000"/>
            <a:chOff x="4081047" y="0"/>
            <a:chExt cx="4081046" cy="6858000"/>
          </a:xfrm>
        </p:grpSpPr>
        <p:sp>
          <p:nvSpPr>
            <p:cNvPr id="21" name="Rectangle 20">
              <a:extLst>
                <a:ext uri="{FF2B5EF4-FFF2-40B4-BE49-F238E27FC236}">
                  <a16:creationId xmlns:a16="http://schemas.microsoft.com/office/drawing/2014/main" id="{EB6856E5-5841-CFBB-7716-E1B021C5A1D6}"/>
                </a:ext>
              </a:extLst>
            </p:cNvPr>
            <p:cNvSpPr/>
            <p:nvPr/>
          </p:nvSpPr>
          <p:spPr>
            <a:xfrm>
              <a:off x="4081047" y="0"/>
              <a:ext cx="4081046" cy="6858000"/>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Use It Like a Junior, Not a Genius</a:t>
              </a:r>
              <a:endParaRPr lang="en-US" dirty="0"/>
            </a:p>
            <a:p>
              <a:pPr algn="ctr"/>
              <a:endParaRPr lang="en-NL" dirty="0"/>
            </a:p>
          </p:txBody>
        </p:sp>
        <p:pic>
          <p:nvPicPr>
            <p:cNvPr id="6" name="Picture 5" descr="A couple of women looking at a computer&#10;&#10;AI-generated content may be incorrect.">
              <a:extLst>
                <a:ext uri="{FF2B5EF4-FFF2-40B4-BE49-F238E27FC236}">
                  <a16:creationId xmlns:a16="http://schemas.microsoft.com/office/drawing/2014/main" id="{511FD2BD-D9AB-F6E2-5BA0-C2771EF265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9016" y="2957992"/>
              <a:ext cx="3775006" cy="2519854"/>
            </a:xfrm>
            <a:prstGeom prst="rect">
              <a:avLst/>
            </a:prstGeom>
          </p:spPr>
        </p:pic>
      </p:grpSp>
      <p:grpSp>
        <p:nvGrpSpPr>
          <p:cNvPr id="11" name="Group 10">
            <a:extLst>
              <a:ext uri="{FF2B5EF4-FFF2-40B4-BE49-F238E27FC236}">
                <a16:creationId xmlns:a16="http://schemas.microsoft.com/office/drawing/2014/main" id="{D7E2452A-625C-3720-AC43-C300DE576286}"/>
              </a:ext>
            </a:extLst>
          </p:cNvPr>
          <p:cNvGrpSpPr/>
          <p:nvPr/>
        </p:nvGrpSpPr>
        <p:grpSpPr>
          <a:xfrm>
            <a:off x="8162093" y="0"/>
            <a:ext cx="4081046" cy="6858000"/>
            <a:chOff x="8162093" y="0"/>
            <a:chExt cx="4081046" cy="6858000"/>
          </a:xfrm>
        </p:grpSpPr>
        <p:sp>
          <p:nvSpPr>
            <p:cNvPr id="26" name="Rectangle 25">
              <a:extLst>
                <a:ext uri="{FF2B5EF4-FFF2-40B4-BE49-F238E27FC236}">
                  <a16:creationId xmlns:a16="http://schemas.microsoft.com/office/drawing/2014/main" id="{F40BCC52-13E9-B61D-204F-B35336A76698}"/>
                </a:ext>
              </a:extLst>
            </p:cNvPr>
            <p:cNvSpPr/>
            <p:nvPr/>
          </p:nvSpPr>
          <p:spPr>
            <a:xfrm>
              <a:off x="8162093" y="0"/>
              <a:ext cx="4081046" cy="6858000"/>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Document As You Go</a:t>
              </a:r>
              <a:endParaRPr lang="en-US" dirty="0"/>
            </a:p>
            <a:p>
              <a:pPr algn="ctr"/>
              <a:endParaRPr lang="en-US" dirty="0"/>
            </a:p>
            <a:p>
              <a:pPr algn="ctr"/>
              <a:endParaRPr lang="en-NL" dirty="0"/>
            </a:p>
          </p:txBody>
        </p:sp>
        <p:pic>
          <p:nvPicPr>
            <p:cNvPr id="8" name="Picture 7" descr="A person writing on a whiteboard&#10;&#10;AI-generated content may be incorrect.">
              <a:extLst>
                <a:ext uri="{FF2B5EF4-FFF2-40B4-BE49-F238E27FC236}">
                  <a16:creationId xmlns:a16="http://schemas.microsoft.com/office/drawing/2014/main" id="{DB4EF989-7FE3-D207-161F-EEDC16BEB2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253" y="1692611"/>
              <a:ext cx="3632777" cy="4832359"/>
            </a:xfrm>
            <a:prstGeom prst="rect">
              <a:avLst/>
            </a:prstGeom>
          </p:spPr>
        </p:pic>
      </p:grpSp>
    </p:spTree>
    <p:extLst>
      <p:ext uri="{BB962C8B-B14F-4D97-AF65-F5344CB8AC3E}">
        <p14:creationId xmlns:p14="http://schemas.microsoft.com/office/powerpoint/2010/main" val="3222214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9A9801-FCB4-A653-40F6-851A3E6F3BDA}"/>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12C99709-7F4C-248C-5391-B3EA82455110}"/>
              </a:ext>
            </a:extLst>
          </p:cNvPr>
          <p:cNvGrpSpPr/>
          <p:nvPr/>
        </p:nvGrpSpPr>
        <p:grpSpPr>
          <a:xfrm>
            <a:off x="1" y="0"/>
            <a:ext cx="4081046" cy="6858000"/>
            <a:chOff x="1" y="0"/>
            <a:chExt cx="4081046" cy="6858000"/>
          </a:xfrm>
        </p:grpSpPr>
        <p:sp>
          <p:nvSpPr>
            <p:cNvPr id="2" name="Rectangle 1">
              <a:extLst>
                <a:ext uri="{FF2B5EF4-FFF2-40B4-BE49-F238E27FC236}">
                  <a16:creationId xmlns:a16="http://schemas.microsoft.com/office/drawing/2014/main" id="{2C5C3E35-F9AE-4E23-EF1E-F3860A41864E}"/>
                </a:ext>
              </a:extLst>
            </p:cNvPr>
            <p:cNvSpPr/>
            <p:nvPr/>
          </p:nvSpPr>
          <p:spPr>
            <a:xfrm>
              <a:off x="1" y="0"/>
              <a:ext cx="4081046"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Beware Leaky Prompts</a:t>
              </a:r>
              <a:endParaRPr lang="en-US" dirty="0"/>
            </a:p>
            <a:p>
              <a:pPr algn="ctr"/>
              <a:endParaRPr lang="en-US" dirty="0"/>
            </a:p>
            <a:p>
              <a:pPr algn="ctr"/>
              <a:endParaRPr lang="en-NL" dirty="0"/>
            </a:p>
          </p:txBody>
        </p:sp>
        <p:pic>
          <p:nvPicPr>
            <p:cNvPr id="4" name="Picture 3" descr="A close-up of a caution cone on a keyboard&#10;&#10;AI-generated content may be incorrect.">
              <a:extLst>
                <a:ext uri="{FF2B5EF4-FFF2-40B4-BE49-F238E27FC236}">
                  <a16:creationId xmlns:a16="http://schemas.microsoft.com/office/drawing/2014/main" id="{73AC39F5-5128-4C82-924E-C9ADD87D26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051" y="1692610"/>
              <a:ext cx="3674836" cy="4834647"/>
            </a:xfrm>
            <a:prstGeom prst="rect">
              <a:avLst/>
            </a:prstGeom>
          </p:spPr>
        </p:pic>
      </p:grpSp>
      <p:grpSp>
        <p:nvGrpSpPr>
          <p:cNvPr id="10" name="Group 9">
            <a:extLst>
              <a:ext uri="{FF2B5EF4-FFF2-40B4-BE49-F238E27FC236}">
                <a16:creationId xmlns:a16="http://schemas.microsoft.com/office/drawing/2014/main" id="{2B7E5E2A-118E-6700-394E-AB3E7E6C669C}"/>
              </a:ext>
            </a:extLst>
          </p:cNvPr>
          <p:cNvGrpSpPr/>
          <p:nvPr/>
        </p:nvGrpSpPr>
        <p:grpSpPr>
          <a:xfrm>
            <a:off x="4081047" y="0"/>
            <a:ext cx="4081046" cy="6858000"/>
            <a:chOff x="4081047" y="0"/>
            <a:chExt cx="4081046" cy="6858000"/>
          </a:xfrm>
        </p:grpSpPr>
        <p:sp>
          <p:nvSpPr>
            <p:cNvPr id="21" name="Rectangle 20">
              <a:extLst>
                <a:ext uri="{FF2B5EF4-FFF2-40B4-BE49-F238E27FC236}">
                  <a16:creationId xmlns:a16="http://schemas.microsoft.com/office/drawing/2014/main" id="{3487A1CF-7079-44BB-1840-8D7CB2F70E7B}"/>
                </a:ext>
              </a:extLst>
            </p:cNvPr>
            <p:cNvSpPr/>
            <p:nvPr/>
          </p:nvSpPr>
          <p:spPr>
            <a:xfrm>
              <a:off x="4081047" y="0"/>
              <a:ext cx="4081046" cy="6858000"/>
            </a:xfrm>
            <a:prstGeom prst="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Let the Team Learn Together</a:t>
              </a:r>
              <a:endParaRPr lang="en-US" dirty="0"/>
            </a:p>
            <a:p>
              <a:pPr algn="ctr"/>
              <a:endParaRPr lang="en-US" dirty="0"/>
            </a:p>
            <a:p>
              <a:pPr algn="ctr"/>
              <a:endParaRPr lang="en-NL" dirty="0"/>
            </a:p>
          </p:txBody>
        </p:sp>
        <p:pic>
          <p:nvPicPr>
            <p:cNvPr id="6" name="Picture 5" descr="A group of people sitting around a table with laptops&#10;&#10;AI-generated content may be incorrect.">
              <a:extLst>
                <a:ext uri="{FF2B5EF4-FFF2-40B4-BE49-F238E27FC236}">
                  <a16:creationId xmlns:a16="http://schemas.microsoft.com/office/drawing/2014/main" id="{5E6333C0-CF20-29AC-0A9F-B53E45122E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8097" y="1692609"/>
              <a:ext cx="3674709" cy="4834647"/>
            </a:xfrm>
            <a:prstGeom prst="rect">
              <a:avLst/>
            </a:prstGeom>
          </p:spPr>
        </p:pic>
      </p:grpSp>
      <p:grpSp>
        <p:nvGrpSpPr>
          <p:cNvPr id="11" name="Group 10">
            <a:extLst>
              <a:ext uri="{FF2B5EF4-FFF2-40B4-BE49-F238E27FC236}">
                <a16:creationId xmlns:a16="http://schemas.microsoft.com/office/drawing/2014/main" id="{0869C7EA-B2A7-A55E-9EA8-383DC1EF533B}"/>
              </a:ext>
            </a:extLst>
          </p:cNvPr>
          <p:cNvGrpSpPr/>
          <p:nvPr/>
        </p:nvGrpSpPr>
        <p:grpSpPr>
          <a:xfrm>
            <a:off x="8162093" y="0"/>
            <a:ext cx="4081046" cy="6858000"/>
            <a:chOff x="8162093" y="0"/>
            <a:chExt cx="4081046" cy="6858000"/>
          </a:xfrm>
        </p:grpSpPr>
        <p:sp>
          <p:nvSpPr>
            <p:cNvPr id="26" name="Rectangle 25">
              <a:extLst>
                <a:ext uri="{FF2B5EF4-FFF2-40B4-BE49-F238E27FC236}">
                  <a16:creationId xmlns:a16="http://schemas.microsoft.com/office/drawing/2014/main" id="{E915074F-387C-82D2-085E-9ECDC60E1906}"/>
                </a:ext>
              </a:extLst>
            </p:cNvPr>
            <p:cNvSpPr/>
            <p:nvPr/>
          </p:nvSpPr>
          <p:spPr>
            <a:xfrm>
              <a:off x="8162093" y="0"/>
              <a:ext cx="4081046" cy="6858000"/>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dirty="0">
                  <a:latin typeface="Segoe UI Black" panose="020B0A02040204020203" pitchFamily="34" charset="0"/>
                  <a:ea typeface="Segoe UI Black" panose="020B0A02040204020203" pitchFamily="34" charset="0"/>
                  <a:cs typeface="Segoe UI" panose="020B0502040204020203" pitchFamily="34" charset="0"/>
                </a:rPr>
                <a:t>Don’t Just Copilot. Code Review.</a:t>
              </a:r>
              <a:endParaRPr lang="en-US" dirty="0"/>
            </a:p>
            <a:p>
              <a:pPr algn="ctr"/>
              <a:endParaRPr lang="en-US" dirty="0"/>
            </a:p>
            <a:p>
              <a:pPr algn="ctr"/>
              <a:endParaRPr lang="en-NL" dirty="0"/>
            </a:p>
          </p:txBody>
        </p:sp>
        <p:pic>
          <p:nvPicPr>
            <p:cNvPr id="8" name="Picture 7" descr="A person using a computer&#10;&#10;AI-generated content may be incorrect.">
              <a:extLst>
                <a:ext uri="{FF2B5EF4-FFF2-40B4-BE49-F238E27FC236}">
                  <a16:creationId xmlns:a16="http://schemas.microsoft.com/office/drawing/2014/main" id="{D97E5182-E1DD-4B3E-A409-2F8494F32D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5981" y="1692608"/>
              <a:ext cx="3578968" cy="4834648"/>
            </a:xfrm>
            <a:prstGeom prst="rect">
              <a:avLst/>
            </a:prstGeom>
          </p:spPr>
        </p:pic>
      </p:grpSp>
    </p:spTree>
    <p:extLst>
      <p:ext uri="{BB962C8B-B14F-4D97-AF65-F5344CB8AC3E}">
        <p14:creationId xmlns:p14="http://schemas.microsoft.com/office/powerpoint/2010/main" val="2269739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6A325-98EF-7EE5-3A4E-FACBE4CA316A}"/>
              </a:ext>
            </a:extLst>
          </p:cNvPr>
          <p:cNvSpPr>
            <a:spLocks noGrp="1"/>
          </p:cNvSpPr>
          <p:nvPr>
            <p:ph type="title"/>
          </p:nvPr>
        </p:nvSpPr>
        <p:spPr/>
        <p:txBody>
          <a:bodyPr/>
          <a:lstStyle/>
          <a:p>
            <a:r>
              <a:rPr lang="en-US" dirty="0">
                <a:latin typeface="Segoe UI Black" panose="020B0A02040204020203" pitchFamily="34" charset="0"/>
                <a:ea typeface="Segoe UI Black" panose="020B0A02040204020203" pitchFamily="34" charset="0"/>
              </a:rPr>
              <a:t>Demo</a:t>
            </a:r>
            <a:endParaRPr lang="en-NL" dirty="0">
              <a:latin typeface="Segoe UI Black" panose="020B0A02040204020203" pitchFamily="34" charset="0"/>
              <a:ea typeface="Segoe UI Black" panose="020B0A02040204020203" pitchFamily="34" charset="0"/>
            </a:endParaRPr>
          </a:p>
        </p:txBody>
      </p:sp>
      <p:pic>
        <p:nvPicPr>
          <p:cNvPr id="5" name="Content Placeholder 4" descr="A hand opening a curtain&#10;&#10;AI-generated content may be incorrect.">
            <a:extLst>
              <a:ext uri="{FF2B5EF4-FFF2-40B4-BE49-F238E27FC236}">
                <a16:creationId xmlns:a16="http://schemas.microsoft.com/office/drawing/2014/main" id="{4B8843F1-3C4B-2695-1C0E-4BDCFE96B4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985838"/>
            <a:ext cx="7315200" cy="4876799"/>
          </a:xfrm>
        </p:spPr>
      </p:pic>
      <p:sp>
        <p:nvSpPr>
          <p:cNvPr id="7" name="TextBox 6">
            <a:extLst>
              <a:ext uri="{FF2B5EF4-FFF2-40B4-BE49-F238E27FC236}">
                <a16:creationId xmlns:a16="http://schemas.microsoft.com/office/drawing/2014/main" id="{BC1BB9CA-0E69-B91B-1910-4BAC7F1B4245}"/>
              </a:ext>
            </a:extLst>
          </p:cNvPr>
          <p:cNvSpPr txBox="1"/>
          <p:nvPr/>
        </p:nvSpPr>
        <p:spPr>
          <a:xfrm>
            <a:off x="4827588" y="5872162"/>
            <a:ext cx="6099174" cy="369332"/>
          </a:xfrm>
          <a:prstGeom prst="rect">
            <a:avLst/>
          </a:prstGeom>
          <a:noFill/>
        </p:spPr>
        <p:txBody>
          <a:bodyPr wrap="square">
            <a:spAutoFit/>
          </a:bodyPr>
          <a:lstStyle/>
          <a:p>
            <a:r>
              <a:rPr lang="en-US" sz="1800" dirty="0">
                <a:solidFill>
                  <a:srgbClr val="0070C0"/>
                </a:solidFill>
                <a:hlinkClick r:id="rId3">
                  <a:extLst>
                    <a:ext uri="{A12FA001-AC4F-418D-AE19-62706E023703}">
                      <ahyp:hlinkClr xmlns:ahyp="http://schemas.microsoft.com/office/drawing/2018/hyperlinkcolor" val="tx"/>
                    </a:ext>
                  </a:extLst>
                </a:hlinkClick>
              </a:rPr>
              <a:t>https://github.com/akram0zaki/GithubCopilotDemo</a:t>
            </a:r>
            <a:endParaRPr lang="en-NL" sz="1800" dirty="0">
              <a:solidFill>
                <a:srgbClr val="0070C0"/>
              </a:solidFill>
            </a:endParaRPr>
          </a:p>
        </p:txBody>
      </p:sp>
    </p:spTree>
    <p:extLst>
      <p:ext uri="{BB962C8B-B14F-4D97-AF65-F5344CB8AC3E}">
        <p14:creationId xmlns:p14="http://schemas.microsoft.com/office/powerpoint/2010/main" val="14621559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5D7C6-CEAD-34FF-A87A-F483254837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EC734D-6DC3-8F8A-AA9A-BCC4DE8E67B2}"/>
              </a:ext>
            </a:extLst>
          </p:cNvPr>
          <p:cNvSpPr>
            <a:spLocks noGrp="1"/>
          </p:cNvSpPr>
          <p:nvPr>
            <p:ph type="title"/>
          </p:nvPr>
        </p:nvSpPr>
        <p:spPr/>
        <p:txBody>
          <a:bodyPr/>
          <a:lstStyle/>
          <a:p>
            <a:r>
              <a:rPr lang="en-US" dirty="0">
                <a:latin typeface="Segoe UI Black" panose="020B0A02040204020203" pitchFamily="34" charset="0"/>
                <a:ea typeface="Segoe UI Black" panose="020B0A02040204020203" pitchFamily="34" charset="0"/>
              </a:rPr>
              <a:t>Key Takeaways</a:t>
            </a:r>
            <a:endParaRPr lang="en-NL" dirty="0">
              <a:latin typeface="Segoe UI Black" panose="020B0A02040204020203" pitchFamily="34" charset="0"/>
              <a:ea typeface="Segoe UI Black" panose="020B0A02040204020203" pitchFamily="34" charset="0"/>
            </a:endParaRPr>
          </a:p>
        </p:txBody>
      </p:sp>
      <p:pic>
        <p:nvPicPr>
          <p:cNvPr id="13" name="Content Placeholder 12" descr="A yellow sticky note on a desk&#10;&#10;AI-generated content may be incorrect.">
            <a:extLst>
              <a:ext uri="{FF2B5EF4-FFF2-40B4-BE49-F238E27FC236}">
                <a16:creationId xmlns:a16="http://schemas.microsoft.com/office/drawing/2014/main" id="{1D42FEE6-F012-A0CD-F082-3A3D7681EB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985838"/>
            <a:ext cx="7315200" cy="4876799"/>
          </a:xfrm>
        </p:spPr>
      </p:pic>
    </p:spTree>
    <p:extLst>
      <p:ext uri="{BB962C8B-B14F-4D97-AF65-F5344CB8AC3E}">
        <p14:creationId xmlns:p14="http://schemas.microsoft.com/office/powerpoint/2010/main" val="2571714148"/>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TM03457475[[fn=Frame]]</Template>
  <TotalTime>287</TotalTime>
  <Words>762</Words>
  <Application>Microsoft Office PowerPoint</Application>
  <PresentationFormat>Widescreen</PresentationFormat>
  <Paragraphs>81</Paragraphs>
  <Slides>11</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Corbel</vt:lpstr>
      <vt:lpstr>Segoe UI Black</vt:lpstr>
      <vt:lpstr>Wingdings 2</vt:lpstr>
      <vt:lpstr>Frame</vt:lpstr>
      <vt:lpstr>Copilot AI-Assisted Coding Lessons Learned</vt:lpstr>
      <vt:lpstr>Why GitHub Copilot, and why now? </vt:lpstr>
      <vt:lpstr>Satya Nadella on AI + Developer Productivity  (1 min)  https://bit.ly/why-copilot</vt:lpstr>
      <vt:lpstr>The Copilot Journey</vt:lpstr>
      <vt:lpstr>PowerPoint Presentation</vt:lpstr>
      <vt:lpstr>PowerPoint Presentation</vt:lpstr>
      <vt:lpstr>PowerPoint Presentation</vt:lpstr>
      <vt:lpstr>Demo</vt:lpstr>
      <vt:lpstr>Key Takeaways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Akram Zaki</dc:creator>
  <cp:lastModifiedBy>Akram Zaki</cp:lastModifiedBy>
  <cp:revision>26</cp:revision>
  <cp:lastPrinted>2025-07-13T18:10:36Z</cp:lastPrinted>
  <dcterms:created xsi:type="dcterms:W3CDTF">2025-07-13T14:36:36Z</dcterms:created>
  <dcterms:modified xsi:type="dcterms:W3CDTF">2025-07-15T21:53:58Z</dcterms:modified>
</cp:coreProperties>
</file>

<file path=docProps/thumbnail.jpeg>
</file>